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28"/>
  </p:notesMasterIdLst>
  <p:sldIdLst>
    <p:sldId id="260" r:id="rId3"/>
    <p:sldId id="283" r:id="rId4"/>
    <p:sldId id="292" r:id="rId5"/>
    <p:sldId id="307" r:id="rId6"/>
    <p:sldId id="320" r:id="rId7"/>
    <p:sldId id="304" r:id="rId8"/>
    <p:sldId id="299" r:id="rId9"/>
    <p:sldId id="325" r:id="rId10"/>
    <p:sldId id="326" r:id="rId11"/>
    <p:sldId id="327" r:id="rId12"/>
    <p:sldId id="336" r:id="rId13"/>
    <p:sldId id="337" r:id="rId14"/>
    <p:sldId id="321" r:id="rId15"/>
    <p:sldId id="322" r:id="rId16"/>
    <p:sldId id="323" r:id="rId17"/>
    <p:sldId id="324" r:id="rId18"/>
    <p:sldId id="330" r:id="rId19"/>
    <p:sldId id="331" r:id="rId20"/>
    <p:sldId id="332" r:id="rId21"/>
    <p:sldId id="333" r:id="rId22"/>
    <p:sldId id="334" r:id="rId23"/>
    <p:sldId id="317" r:id="rId24"/>
    <p:sldId id="318" r:id="rId25"/>
    <p:sldId id="319" r:id="rId26"/>
    <p:sldId id="311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2" autoAdjust="0"/>
  </p:normalViewPr>
  <p:slideViewPr>
    <p:cSldViewPr>
      <p:cViewPr varScale="1">
        <p:scale>
          <a:sx n="107" d="100"/>
          <a:sy n="107" d="100"/>
        </p:scale>
        <p:origin x="-84" y="-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7CF09-5D46-40A7-B27D-5FE90921C68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27928A9-7BDC-41B4-8521-3A8B521185CE}">
      <dgm:prSet phldrT="[Szöveg]"/>
      <dgm:spPr/>
      <dgm:t>
        <a:bodyPr/>
        <a:lstStyle/>
        <a:p>
          <a:r>
            <a:rPr lang="en-US" dirty="0"/>
            <a:t>Controllers</a:t>
          </a:r>
          <a:endParaRPr lang="en-GB" dirty="0"/>
        </a:p>
      </dgm:t>
    </dgm:pt>
    <dgm:pt modelId="{8429EEF6-9AF3-4C7D-A2F8-83C72FB90855}" type="parTrans" cxnId="{E87528A9-297D-4448-AA78-EF7075E643A2}">
      <dgm:prSet/>
      <dgm:spPr/>
      <dgm:t>
        <a:bodyPr/>
        <a:lstStyle/>
        <a:p>
          <a:endParaRPr lang="en-GB"/>
        </a:p>
      </dgm:t>
    </dgm:pt>
    <dgm:pt modelId="{6CF73DBA-B473-43D1-B1E6-7D866F6FD27D}" type="sibTrans" cxnId="{E87528A9-297D-4448-AA78-EF7075E643A2}">
      <dgm:prSet/>
      <dgm:spPr/>
      <dgm:t>
        <a:bodyPr/>
        <a:lstStyle/>
        <a:p>
          <a:endParaRPr lang="en-GB"/>
        </a:p>
      </dgm:t>
    </dgm:pt>
    <dgm:pt modelId="{2A2698C4-C5C6-474B-AD07-8EF312C811E5}">
      <dgm:prSet phldrT="[Szöveg]"/>
      <dgm:spPr/>
      <dgm:t>
        <a:bodyPr/>
        <a:lstStyle/>
        <a:p>
          <a:r>
            <a:rPr lang="en-US" dirty="0"/>
            <a:t>End points</a:t>
          </a:r>
          <a:endParaRPr lang="en-GB" dirty="0"/>
        </a:p>
      </dgm:t>
    </dgm:pt>
    <dgm:pt modelId="{B2C4189C-8604-4065-B0AB-3E666D909C51}" type="parTrans" cxnId="{B5F12018-AB7B-4916-8E1A-DAACCCD98C2F}">
      <dgm:prSet/>
      <dgm:spPr/>
      <dgm:t>
        <a:bodyPr/>
        <a:lstStyle/>
        <a:p>
          <a:endParaRPr lang="en-GB"/>
        </a:p>
      </dgm:t>
    </dgm:pt>
    <dgm:pt modelId="{161A6877-F47D-479B-9562-0F7FFE5145A2}" type="sibTrans" cxnId="{B5F12018-AB7B-4916-8E1A-DAACCCD98C2F}">
      <dgm:prSet/>
      <dgm:spPr/>
      <dgm:t>
        <a:bodyPr/>
        <a:lstStyle/>
        <a:p>
          <a:endParaRPr lang="en-GB"/>
        </a:p>
      </dgm:t>
    </dgm:pt>
    <dgm:pt modelId="{389E3F92-934B-4407-9F56-9CDE0734C332}">
      <dgm:prSet phldrT="[Szöveg]"/>
      <dgm:spPr/>
      <dgm:t>
        <a:bodyPr/>
        <a:lstStyle/>
        <a:p>
          <a:r>
            <a:rPr lang="en-US" dirty="0"/>
            <a:t>Services</a:t>
          </a:r>
          <a:endParaRPr lang="en-GB" dirty="0"/>
        </a:p>
      </dgm:t>
    </dgm:pt>
    <dgm:pt modelId="{EA4F5E7E-C9BB-4E0D-B013-6B2EAF5F9975}" type="parTrans" cxnId="{22BB3630-B8F2-4502-8C2D-A0BDE01BB17A}">
      <dgm:prSet/>
      <dgm:spPr/>
      <dgm:t>
        <a:bodyPr/>
        <a:lstStyle/>
        <a:p>
          <a:endParaRPr lang="en-GB"/>
        </a:p>
      </dgm:t>
    </dgm:pt>
    <dgm:pt modelId="{B409618D-157E-40D1-A5DE-895FA6F6BC9F}" type="sibTrans" cxnId="{22BB3630-B8F2-4502-8C2D-A0BDE01BB17A}">
      <dgm:prSet/>
      <dgm:spPr/>
      <dgm:t>
        <a:bodyPr/>
        <a:lstStyle/>
        <a:p>
          <a:endParaRPr lang="en-GB"/>
        </a:p>
      </dgm:t>
    </dgm:pt>
    <dgm:pt modelId="{759E45E7-A640-4E59-A83B-AE885E95579C}">
      <dgm:prSet phldrT="[Szöveg]"/>
      <dgm:spPr/>
      <dgm:t>
        <a:bodyPr/>
        <a:lstStyle/>
        <a:p>
          <a:r>
            <a:rPr lang="en-US" dirty="0"/>
            <a:t>Validation, Business Logic</a:t>
          </a:r>
          <a:endParaRPr lang="en-GB" dirty="0"/>
        </a:p>
      </dgm:t>
    </dgm:pt>
    <dgm:pt modelId="{7E494A08-2350-41CF-A957-B3EC7EE9F145}" type="parTrans" cxnId="{0516B8EB-72FF-418E-B3DD-A90982CC887D}">
      <dgm:prSet/>
      <dgm:spPr/>
      <dgm:t>
        <a:bodyPr/>
        <a:lstStyle/>
        <a:p>
          <a:endParaRPr lang="en-GB"/>
        </a:p>
      </dgm:t>
    </dgm:pt>
    <dgm:pt modelId="{C998E2E7-341D-4E6C-992F-343BCFF4417D}" type="sibTrans" cxnId="{0516B8EB-72FF-418E-B3DD-A90982CC887D}">
      <dgm:prSet/>
      <dgm:spPr/>
      <dgm:t>
        <a:bodyPr/>
        <a:lstStyle/>
        <a:p>
          <a:endParaRPr lang="en-GB"/>
        </a:p>
      </dgm:t>
    </dgm:pt>
    <dgm:pt modelId="{6DBB3BCC-B1F2-4598-9CB7-5D6866A07B31}">
      <dgm:prSet phldrT="[Szöveg]"/>
      <dgm:spPr/>
      <dgm:t>
        <a:bodyPr/>
        <a:lstStyle/>
        <a:p>
          <a:r>
            <a:rPr lang="en-US" dirty="0"/>
            <a:t>Repositories</a:t>
          </a:r>
          <a:endParaRPr lang="en-GB" dirty="0"/>
        </a:p>
      </dgm:t>
    </dgm:pt>
    <dgm:pt modelId="{6017524C-26D3-4793-BBF8-9988A4C1FF1D}" type="parTrans" cxnId="{07F4149D-823B-4857-8095-646E39A0C452}">
      <dgm:prSet/>
      <dgm:spPr/>
      <dgm:t>
        <a:bodyPr/>
        <a:lstStyle/>
        <a:p>
          <a:endParaRPr lang="en-GB"/>
        </a:p>
      </dgm:t>
    </dgm:pt>
    <dgm:pt modelId="{A0A3BC57-655C-4A70-8057-6C3CA16D5386}" type="sibTrans" cxnId="{07F4149D-823B-4857-8095-646E39A0C452}">
      <dgm:prSet/>
      <dgm:spPr/>
      <dgm:t>
        <a:bodyPr/>
        <a:lstStyle/>
        <a:p>
          <a:endParaRPr lang="en-GB"/>
        </a:p>
      </dgm:t>
    </dgm:pt>
    <dgm:pt modelId="{4189AB8D-A22A-4764-9544-3965F9EA03D3}">
      <dgm:prSet phldrT="[Szöveg]"/>
      <dgm:spPr/>
      <dgm:t>
        <a:bodyPr/>
        <a:lstStyle/>
        <a:p>
          <a:r>
            <a:rPr lang="en-US" dirty="0"/>
            <a:t>Database connections</a:t>
          </a:r>
          <a:endParaRPr lang="en-GB" dirty="0"/>
        </a:p>
      </dgm:t>
    </dgm:pt>
    <dgm:pt modelId="{E6F7024D-E25F-42B9-8CF8-2026DC5669E0}" type="parTrans" cxnId="{7B70F94A-1D19-47A8-A79A-C2503421F166}">
      <dgm:prSet/>
      <dgm:spPr/>
      <dgm:t>
        <a:bodyPr/>
        <a:lstStyle/>
        <a:p>
          <a:endParaRPr lang="en-GB"/>
        </a:p>
      </dgm:t>
    </dgm:pt>
    <dgm:pt modelId="{4A4F520C-7D7A-418C-928D-4A324C3888E2}" type="sibTrans" cxnId="{7B70F94A-1D19-47A8-A79A-C2503421F166}">
      <dgm:prSet/>
      <dgm:spPr/>
      <dgm:t>
        <a:bodyPr/>
        <a:lstStyle/>
        <a:p>
          <a:endParaRPr lang="en-GB"/>
        </a:p>
      </dgm:t>
    </dgm:pt>
    <dgm:pt modelId="{8F3CE9C2-D7F0-4E96-877F-7470C167B755}">
      <dgm:prSet phldrT="[Szöveg]"/>
      <dgm:spPr/>
      <dgm:t>
        <a:bodyPr/>
        <a:lstStyle/>
        <a:p>
          <a:r>
            <a:rPr lang="en-US" dirty="0"/>
            <a:t>Context</a:t>
          </a:r>
          <a:endParaRPr lang="en-GB" dirty="0"/>
        </a:p>
      </dgm:t>
    </dgm:pt>
    <dgm:pt modelId="{7F0AC9BC-F329-40BE-BF19-36C59368E9C2}" type="parTrans" cxnId="{A340758B-54FC-4A8F-AC77-127D4EC63C5B}">
      <dgm:prSet/>
      <dgm:spPr/>
      <dgm:t>
        <a:bodyPr/>
        <a:lstStyle/>
        <a:p>
          <a:endParaRPr lang="en-GB"/>
        </a:p>
      </dgm:t>
    </dgm:pt>
    <dgm:pt modelId="{89A5D48C-40DA-4E84-ABE6-F6C4D021CA21}" type="sibTrans" cxnId="{A340758B-54FC-4A8F-AC77-127D4EC63C5B}">
      <dgm:prSet/>
      <dgm:spPr/>
      <dgm:t>
        <a:bodyPr/>
        <a:lstStyle/>
        <a:p>
          <a:endParaRPr lang="en-GB"/>
        </a:p>
      </dgm:t>
    </dgm:pt>
    <dgm:pt modelId="{937A2A3E-2B12-4099-AA60-047A03F3E5F3}">
      <dgm:prSet phldrT="[Szöveg]"/>
      <dgm:spPr/>
      <dgm:t>
        <a:bodyPr/>
        <a:lstStyle/>
        <a:p>
          <a:r>
            <a:rPr lang="en-US" dirty="0"/>
            <a:t>SQL Tables</a:t>
          </a:r>
          <a:endParaRPr lang="en-GB" dirty="0"/>
        </a:p>
      </dgm:t>
    </dgm:pt>
    <dgm:pt modelId="{C8A382F2-C6A2-4663-941F-255D43518A42}" type="parTrans" cxnId="{560B2707-F0D6-4FCD-9B75-2BE2DCB49950}">
      <dgm:prSet/>
      <dgm:spPr/>
      <dgm:t>
        <a:bodyPr/>
        <a:lstStyle/>
        <a:p>
          <a:endParaRPr lang="en-GB"/>
        </a:p>
      </dgm:t>
    </dgm:pt>
    <dgm:pt modelId="{A8F7B611-8B1C-46C3-B78A-5004E7B460CA}" type="sibTrans" cxnId="{560B2707-F0D6-4FCD-9B75-2BE2DCB49950}">
      <dgm:prSet/>
      <dgm:spPr/>
      <dgm:t>
        <a:bodyPr/>
        <a:lstStyle/>
        <a:p>
          <a:endParaRPr lang="en-GB"/>
        </a:p>
      </dgm:t>
    </dgm:pt>
    <dgm:pt modelId="{14C3DE02-D3F8-4952-9C66-66E761D2CA0E}" type="pres">
      <dgm:prSet presAssocID="{C4D7CF09-5D46-40A7-B27D-5FE90921C68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77F39451-243D-45CD-AB8A-0089B16644EB}" type="pres">
      <dgm:prSet presAssocID="{E27928A9-7BDC-41B4-8521-3A8B521185CE}" presName="linNode" presStyleCnt="0"/>
      <dgm:spPr/>
    </dgm:pt>
    <dgm:pt modelId="{CC50DEC6-45F6-4DEE-9FCC-ACDA79E5C920}" type="pres">
      <dgm:prSet presAssocID="{E27928A9-7BDC-41B4-8521-3A8B521185C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C613C7D-8857-4153-8EAF-309636EBCE43}" type="pres">
      <dgm:prSet presAssocID="{E27928A9-7BDC-41B4-8521-3A8B521185C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015C6B7-7EE9-4309-932C-1EDF7A2509A9}" type="pres">
      <dgm:prSet presAssocID="{6CF73DBA-B473-43D1-B1E6-7D866F6FD27D}" presName="sp" presStyleCnt="0"/>
      <dgm:spPr/>
    </dgm:pt>
    <dgm:pt modelId="{720AC86A-7AE0-4B6B-B929-2F1EDC2F5EC7}" type="pres">
      <dgm:prSet presAssocID="{389E3F92-934B-4407-9F56-9CDE0734C332}" presName="linNode" presStyleCnt="0"/>
      <dgm:spPr/>
    </dgm:pt>
    <dgm:pt modelId="{9CC6C535-7473-49AD-BBF9-8BDC44E9E684}" type="pres">
      <dgm:prSet presAssocID="{389E3F92-934B-4407-9F56-9CDE0734C33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C0148A1-7352-4245-92E9-B2F62673A214}" type="pres">
      <dgm:prSet presAssocID="{389E3F92-934B-4407-9F56-9CDE0734C33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65D9F13-1A20-43BA-BB7B-D235E392A0E0}" type="pres">
      <dgm:prSet presAssocID="{B409618D-157E-40D1-A5DE-895FA6F6BC9F}" presName="sp" presStyleCnt="0"/>
      <dgm:spPr/>
    </dgm:pt>
    <dgm:pt modelId="{C04D2079-2FA1-4532-9FCA-04EB4C22557D}" type="pres">
      <dgm:prSet presAssocID="{6DBB3BCC-B1F2-4598-9CB7-5D6866A07B31}" presName="linNode" presStyleCnt="0"/>
      <dgm:spPr/>
    </dgm:pt>
    <dgm:pt modelId="{E748304A-3813-4386-8F93-69523E12E7A0}" type="pres">
      <dgm:prSet presAssocID="{6DBB3BCC-B1F2-4598-9CB7-5D6866A07B31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EE8B248-BCFF-4FF8-A302-4CBB6CBE8A8E}" type="pres">
      <dgm:prSet presAssocID="{6DBB3BCC-B1F2-4598-9CB7-5D6866A07B31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B106D05-2768-4F09-A668-803502E4CC2C}" type="pres">
      <dgm:prSet presAssocID="{A0A3BC57-655C-4A70-8057-6C3CA16D5386}" presName="sp" presStyleCnt="0"/>
      <dgm:spPr/>
    </dgm:pt>
    <dgm:pt modelId="{C7A7B3D5-9E34-4650-B2BC-E8DE48025390}" type="pres">
      <dgm:prSet presAssocID="{8F3CE9C2-D7F0-4E96-877F-7470C167B755}" presName="linNode" presStyleCnt="0"/>
      <dgm:spPr/>
    </dgm:pt>
    <dgm:pt modelId="{D9434252-0AFA-44EE-86EC-127D722659A0}" type="pres">
      <dgm:prSet presAssocID="{8F3CE9C2-D7F0-4E96-877F-7470C167B75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5594D30-8FDF-4E19-BD5B-FB516D1DB881}" type="pres">
      <dgm:prSet presAssocID="{8F3CE9C2-D7F0-4E96-877F-7470C167B75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0516B8EB-72FF-418E-B3DD-A90982CC887D}" srcId="{389E3F92-934B-4407-9F56-9CDE0734C332}" destId="{759E45E7-A640-4E59-A83B-AE885E95579C}" srcOrd="0" destOrd="0" parTransId="{7E494A08-2350-41CF-A957-B3EC7EE9F145}" sibTransId="{C998E2E7-341D-4E6C-992F-343BCFF4417D}"/>
    <dgm:cxn modelId="{07F4149D-823B-4857-8095-646E39A0C452}" srcId="{C4D7CF09-5D46-40A7-B27D-5FE90921C68E}" destId="{6DBB3BCC-B1F2-4598-9CB7-5D6866A07B31}" srcOrd="2" destOrd="0" parTransId="{6017524C-26D3-4793-BBF8-9988A4C1FF1D}" sibTransId="{A0A3BC57-655C-4A70-8057-6C3CA16D5386}"/>
    <dgm:cxn modelId="{196B3942-6963-49CD-A740-330302E9F35D}" type="presOf" srcId="{C4D7CF09-5D46-40A7-B27D-5FE90921C68E}" destId="{14C3DE02-D3F8-4952-9C66-66E761D2CA0E}" srcOrd="0" destOrd="0" presId="urn:microsoft.com/office/officeart/2005/8/layout/vList5"/>
    <dgm:cxn modelId="{9F8A2A01-CAEE-430E-867A-9D9177ED35FE}" type="presOf" srcId="{6DBB3BCC-B1F2-4598-9CB7-5D6866A07B31}" destId="{E748304A-3813-4386-8F93-69523E12E7A0}" srcOrd="0" destOrd="0" presId="urn:microsoft.com/office/officeart/2005/8/layout/vList5"/>
    <dgm:cxn modelId="{EC624E4C-C293-4F86-8FA3-615767FB6794}" type="presOf" srcId="{2A2698C4-C5C6-474B-AD07-8EF312C811E5}" destId="{8C613C7D-8857-4153-8EAF-309636EBCE43}" srcOrd="0" destOrd="0" presId="urn:microsoft.com/office/officeart/2005/8/layout/vList5"/>
    <dgm:cxn modelId="{560B2707-F0D6-4FCD-9B75-2BE2DCB49950}" srcId="{8F3CE9C2-D7F0-4E96-877F-7470C167B755}" destId="{937A2A3E-2B12-4099-AA60-047A03F3E5F3}" srcOrd="0" destOrd="0" parTransId="{C8A382F2-C6A2-4663-941F-255D43518A42}" sibTransId="{A8F7B611-8B1C-46C3-B78A-5004E7B460CA}"/>
    <dgm:cxn modelId="{52333D76-A814-48E3-8B8E-46A6F9B34876}" type="presOf" srcId="{937A2A3E-2B12-4099-AA60-047A03F3E5F3}" destId="{E5594D30-8FDF-4E19-BD5B-FB516D1DB881}" srcOrd="0" destOrd="0" presId="urn:microsoft.com/office/officeart/2005/8/layout/vList5"/>
    <dgm:cxn modelId="{A340758B-54FC-4A8F-AC77-127D4EC63C5B}" srcId="{C4D7CF09-5D46-40A7-B27D-5FE90921C68E}" destId="{8F3CE9C2-D7F0-4E96-877F-7470C167B755}" srcOrd="3" destOrd="0" parTransId="{7F0AC9BC-F329-40BE-BF19-36C59368E9C2}" sibTransId="{89A5D48C-40DA-4E84-ABE6-F6C4D021CA21}"/>
    <dgm:cxn modelId="{619B0AEE-0CFE-456B-8A54-DB4CF0A183D4}" type="presOf" srcId="{8F3CE9C2-D7F0-4E96-877F-7470C167B755}" destId="{D9434252-0AFA-44EE-86EC-127D722659A0}" srcOrd="0" destOrd="0" presId="urn:microsoft.com/office/officeart/2005/8/layout/vList5"/>
    <dgm:cxn modelId="{D11E2DF4-AC29-4280-9BFD-BB53F6C8811C}" type="presOf" srcId="{E27928A9-7BDC-41B4-8521-3A8B521185CE}" destId="{CC50DEC6-45F6-4DEE-9FCC-ACDA79E5C920}" srcOrd="0" destOrd="0" presId="urn:microsoft.com/office/officeart/2005/8/layout/vList5"/>
    <dgm:cxn modelId="{22BB3630-B8F2-4502-8C2D-A0BDE01BB17A}" srcId="{C4D7CF09-5D46-40A7-B27D-5FE90921C68E}" destId="{389E3F92-934B-4407-9F56-9CDE0734C332}" srcOrd="1" destOrd="0" parTransId="{EA4F5E7E-C9BB-4E0D-B013-6B2EAF5F9975}" sibTransId="{B409618D-157E-40D1-A5DE-895FA6F6BC9F}"/>
    <dgm:cxn modelId="{EB3A2D85-C4CB-43AB-B1F4-0931B9398DD9}" type="presOf" srcId="{4189AB8D-A22A-4764-9544-3965F9EA03D3}" destId="{FEE8B248-BCFF-4FF8-A302-4CBB6CBE8A8E}" srcOrd="0" destOrd="0" presId="urn:microsoft.com/office/officeart/2005/8/layout/vList5"/>
    <dgm:cxn modelId="{7B70F94A-1D19-47A8-A79A-C2503421F166}" srcId="{6DBB3BCC-B1F2-4598-9CB7-5D6866A07B31}" destId="{4189AB8D-A22A-4764-9544-3965F9EA03D3}" srcOrd="0" destOrd="0" parTransId="{E6F7024D-E25F-42B9-8CF8-2026DC5669E0}" sibTransId="{4A4F520C-7D7A-418C-928D-4A324C3888E2}"/>
    <dgm:cxn modelId="{0F028518-E5F4-4EE9-B5CA-2F15D8029F8D}" type="presOf" srcId="{759E45E7-A640-4E59-A83B-AE885E95579C}" destId="{2C0148A1-7352-4245-92E9-B2F62673A214}" srcOrd="0" destOrd="0" presId="urn:microsoft.com/office/officeart/2005/8/layout/vList5"/>
    <dgm:cxn modelId="{E87528A9-297D-4448-AA78-EF7075E643A2}" srcId="{C4D7CF09-5D46-40A7-B27D-5FE90921C68E}" destId="{E27928A9-7BDC-41B4-8521-3A8B521185CE}" srcOrd="0" destOrd="0" parTransId="{8429EEF6-9AF3-4C7D-A2F8-83C72FB90855}" sibTransId="{6CF73DBA-B473-43D1-B1E6-7D866F6FD27D}"/>
    <dgm:cxn modelId="{B5F12018-AB7B-4916-8E1A-DAACCCD98C2F}" srcId="{E27928A9-7BDC-41B4-8521-3A8B521185CE}" destId="{2A2698C4-C5C6-474B-AD07-8EF312C811E5}" srcOrd="0" destOrd="0" parTransId="{B2C4189C-8604-4065-B0AB-3E666D909C51}" sibTransId="{161A6877-F47D-479B-9562-0F7FFE5145A2}"/>
    <dgm:cxn modelId="{0D69039D-0E15-4864-B743-C07EC100056C}" type="presOf" srcId="{389E3F92-934B-4407-9F56-9CDE0734C332}" destId="{9CC6C535-7473-49AD-BBF9-8BDC44E9E684}" srcOrd="0" destOrd="0" presId="urn:microsoft.com/office/officeart/2005/8/layout/vList5"/>
    <dgm:cxn modelId="{8D0BDC08-3A0C-46C5-97CD-B412CD0F9CAB}" type="presParOf" srcId="{14C3DE02-D3F8-4952-9C66-66E761D2CA0E}" destId="{77F39451-243D-45CD-AB8A-0089B16644EB}" srcOrd="0" destOrd="0" presId="urn:microsoft.com/office/officeart/2005/8/layout/vList5"/>
    <dgm:cxn modelId="{740BA613-6E62-4A7A-8FEC-8D2393D42BC0}" type="presParOf" srcId="{77F39451-243D-45CD-AB8A-0089B16644EB}" destId="{CC50DEC6-45F6-4DEE-9FCC-ACDA79E5C920}" srcOrd="0" destOrd="0" presId="urn:microsoft.com/office/officeart/2005/8/layout/vList5"/>
    <dgm:cxn modelId="{99350BC9-88E4-482A-A39B-8421B40948F5}" type="presParOf" srcId="{77F39451-243D-45CD-AB8A-0089B16644EB}" destId="{8C613C7D-8857-4153-8EAF-309636EBCE43}" srcOrd="1" destOrd="0" presId="urn:microsoft.com/office/officeart/2005/8/layout/vList5"/>
    <dgm:cxn modelId="{AC2B55EA-90DB-4083-A2AA-46084ECC69D1}" type="presParOf" srcId="{14C3DE02-D3F8-4952-9C66-66E761D2CA0E}" destId="{A015C6B7-7EE9-4309-932C-1EDF7A2509A9}" srcOrd="1" destOrd="0" presId="urn:microsoft.com/office/officeart/2005/8/layout/vList5"/>
    <dgm:cxn modelId="{15644FC8-B36A-427A-87A2-0933DA15258C}" type="presParOf" srcId="{14C3DE02-D3F8-4952-9C66-66E761D2CA0E}" destId="{720AC86A-7AE0-4B6B-B929-2F1EDC2F5EC7}" srcOrd="2" destOrd="0" presId="urn:microsoft.com/office/officeart/2005/8/layout/vList5"/>
    <dgm:cxn modelId="{893D8BFE-4C88-4E0B-B6A1-D3FA109DA59F}" type="presParOf" srcId="{720AC86A-7AE0-4B6B-B929-2F1EDC2F5EC7}" destId="{9CC6C535-7473-49AD-BBF9-8BDC44E9E684}" srcOrd="0" destOrd="0" presId="urn:microsoft.com/office/officeart/2005/8/layout/vList5"/>
    <dgm:cxn modelId="{F43B9EC6-4B6F-4CEE-B394-5D20ED05E975}" type="presParOf" srcId="{720AC86A-7AE0-4B6B-B929-2F1EDC2F5EC7}" destId="{2C0148A1-7352-4245-92E9-B2F62673A214}" srcOrd="1" destOrd="0" presId="urn:microsoft.com/office/officeart/2005/8/layout/vList5"/>
    <dgm:cxn modelId="{982BBE51-7345-4FA3-AE5F-4BCC8AEE2315}" type="presParOf" srcId="{14C3DE02-D3F8-4952-9C66-66E761D2CA0E}" destId="{265D9F13-1A20-43BA-BB7B-D235E392A0E0}" srcOrd="3" destOrd="0" presId="urn:microsoft.com/office/officeart/2005/8/layout/vList5"/>
    <dgm:cxn modelId="{E86E01E2-4F41-4DD6-84A6-7D24A5D89927}" type="presParOf" srcId="{14C3DE02-D3F8-4952-9C66-66E761D2CA0E}" destId="{C04D2079-2FA1-4532-9FCA-04EB4C22557D}" srcOrd="4" destOrd="0" presId="urn:microsoft.com/office/officeart/2005/8/layout/vList5"/>
    <dgm:cxn modelId="{1D7F0D4B-D777-47FE-97EF-8066982C12B3}" type="presParOf" srcId="{C04D2079-2FA1-4532-9FCA-04EB4C22557D}" destId="{E748304A-3813-4386-8F93-69523E12E7A0}" srcOrd="0" destOrd="0" presId="urn:microsoft.com/office/officeart/2005/8/layout/vList5"/>
    <dgm:cxn modelId="{2E22F355-29B5-4AAF-A431-FA189614589E}" type="presParOf" srcId="{C04D2079-2FA1-4532-9FCA-04EB4C22557D}" destId="{FEE8B248-BCFF-4FF8-A302-4CBB6CBE8A8E}" srcOrd="1" destOrd="0" presId="urn:microsoft.com/office/officeart/2005/8/layout/vList5"/>
    <dgm:cxn modelId="{5C9DB08B-D01D-4798-BFBB-C72E190E38BE}" type="presParOf" srcId="{14C3DE02-D3F8-4952-9C66-66E761D2CA0E}" destId="{DB106D05-2768-4F09-A668-803502E4CC2C}" srcOrd="5" destOrd="0" presId="urn:microsoft.com/office/officeart/2005/8/layout/vList5"/>
    <dgm:cxn modelId="{5FBC3F3A-C919-43F0-BA3C-1E9AA33B0F55}" type="presParOf" srcId="{14C3DE02-D3F8-4952-9C66-66E761D2CA0E}" destId="{C7A7B3D5-9E34-4650-B2BC-E8DE48025390}" srcOrd="6" destOrd="0" presId="urn:microsoft.com/office/officeart/2005/8/layout/vList5"/>
    <dgm:cxn modelId="{04F563BD-9989-430C-ACA5-4ECD162D5504}" type="presParOf" srcId="{C7A7B3D5-9E34-4650-B2BC-E8DE48025390}" destId="{D9434252-0AFA-44EE-86EC-127D722659A0}" srcOrd="0" destOrd="0" presId="urn:microsoft.com/office/officeart/2005/8/layout/vList5"/>
    <dgm:cxn modelId="{737250F7-E6D7-4EA7-A05A-4DBB97E5CF10}" type="presParOf" srcId="{C7A7B3D5-9E34-4650-B2BC-E8DE48025390}" destId="{E5594D30-8FDF-4E19-BD5B-FB516D1DB8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13C7D-8857-4153-8EAF-309636EBCE43}">
      <dsp:nvSpPr>
        <dsp:cNvPr id="0" name=""/>
        <dsp:cNvSpPr/>
      </dsp:nvSpPr>
      <dsp:spPr>
        <a:xfrm rot="5400000">
          <a:off x="4882040" y="-2017503"/>
          <a:ext cx="713545" cy="493064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End points</a:t>
          </a:r>
          <a:endParaRPr lang="en-GB" sz="3300" kern="1200" dirty="0"/>
        </a:p>
      </dsp:txBody>
      <dsp:txXfrm rot="-5400000">
        <a:off x="2773489" y="125880"/>
        <a:ext cx="4895815" cy="643881"/>
      </dsp:txXfrm>
    </dsp:sp>
    <dsp:sp modelId="{CC50DEC6-45F6-4DEE-9FCC-ACDA79E5C920}">
      <dsp:nvSpPr>
        <dsp:cNvPr id="0" name=""/>
        <dsp:cNvSpPr/>
      </dsp:nvSpPr>
      <dsp:spPr>
        <a:xfrm>
          <a:off x="0" y="1854"/>
          <a:ext cx="2773489" cy="8919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Controllers</a:t>
          </a:r>
          <a:endParaRPr lang="en-GB" sz="3500" kern="1200" dirty="0"/>
        </a:p>
      </dsp:txBody>
      <dsp:txXfrm>
        <a:off x="43540" y="45394"/>
        <a:ext cx="2686409" cy="804851"/>
      </dsp:txXfrm>
    </dsp:sp>
    <dsp:sp modelId="{2C0148A1-7352-4245-92E9-B2F62673A214}">
      <dsp:nvSpPr>
        <dsp:cNvPr id="0" name=""/>
        <dsp:cNvSpPr/>
      </dsp:nvSpPr>
      <dsp:spPr>
        <a:xfrm rot="5400000">
          <a:off x="4882040" y="-1080975"/>
          <a:ext cx="713545" cy="4930647"/>
        </a:xfrm>
        <a:prstGeom prst="round2SameRect">
          <a:avLst/>
        </a:prstGeom>
        <a:solidFill>
          <a:schemeClr val="accent5">
            <a:tint val="40000"/>
            <a:alpha val="90000"/>
            <a:hueOff val="-3580161"/>
            <a:satOff val="16084"/>
            <a:lumOff val="110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580161"/>
              <a:satOff val="16084"/>
              <a:lumOff val="1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Validation, Business Logic</a:t>
          </a:r>
          <a:endParaRPr lang="en-GB" sz="3300" kern="1200" dirty="0"/>
        </a:p>
      </dsp:txBody>
      <dsp:txXfrm rot="-5400000">
        <a:off x="2773489" y="1062408"/>
        <a:ext cx="4895815" cy="643881"/>
      </dsp:txXfrm>
    </dsp:sp>
    <dsp:sp modelId="{9CC6C535-7473-49AD-BBF9-8BDC44E9E684}">
      <dsp:nvSpPr>
        <dsp:cNvPr id="0" name=""/>
        <dsp:cNvSpPr/>
      </dsp:nvSpPr>
      <dsp:spPr>
        <a:xfrm>
          <a:off x="0" y="938382"/>
          <a:ext cx="2773489" cy="891931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Services</a:t>
          </a:r>
          <a:endParaRPr lang="en-GB" sz="3500" kern="1200" dirty="0"/>
        </a:p>
      </dsp:txBody>
      <dsp:txXfrm>
        <a:off x="43540" y="981922"/>
        <a:ext cx="2686409" cy="804851"/>
      </dsp:txXfrm>
    </dsp:sp>
    <dsp:sp modelId="{FEE8B248-BCFF-4FF8-A302-4CBB6CBE8A8E}">
      <dsp:nvSpPr>
        <dsp:cNvPr id="0" name=""/>
        <dsp:cNvSpPr/>
      </dsp:nvSpPr>
      <dsp:spPr>
        <a:xfrm rot="5400000">
          <a:off x="4882040" y="-144447"/>
          <a:ext cx="713545" cy="4930647"/>
        </a:xfrm>
        <a:prstGeom prst="round2SameRect">
          <a:avLst/>
        </a:prstGeom>
        <a:solidFill>
          <a:schemeClr val="accent5">
            <a:tint val="40000"/>
            <a:alpha val="90000"/>
            <a:hueOff val="-7160321"/>
            <a:satOff val="32169"/>
            <a:lumOff val="221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7160321"/>
              <a:satOff val="32169"/>
              <a:lumOff val="22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Database connections</a:t>
          </a:r>
          <a:endParaRPr lang="en-GB" sz="3300" kern="1200" dirty="0"/>
        </a:p>
      </dsp:txBody>
      <dsp:txXfrm rot="-5400000">
        <a:off x="2773489" y="1998936"/>
        <a:ext cx="4895815" cy="643881"/>
      </dsp:txXfrm>
    </dsp:sp>
    <dsp:sp modelId="{E748304A-3813-4386-8F93-69523E12E7A0}">
      <dsp:nvSpPr>
        <dsp:cNvPr id="0" name=""/>
        <dsp:cNvSpPr/>
      </dsp:nvSpPr>
      <dsp:spPr>
        <a:xfrm>
          <a:off x="0" y="1874910"/>
          <a:ext cx="2773489" cy="891931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Repositories</a:t>
          </a:r>
          <a:endParaRPr lang="en-GB" sz="3500" kern="1200" dirty="0"/>
        </a:p>
      </dsp:txBody>
      <dsp:txXfrm>
        <a:off x="43540" y="1918450"/>
        <a:ext cx="2686409" cy="804851"/>
      </dsp:txXfrm>
    </dsp:sp>
    <dsp:sp modelId="{E5594D30-8FDF-4E19-BD5B-FB516D1DB881}">
      <dsp:nvSpPr>
        <dsp:cNvPr id="0" name=""/>
        <dsp:cNvSpPr/>
      </dsp:nvSpPr>
      <dsp:spPr>
        <a:xfrm rot="5400000">
          <a:off x="4882040" y="792080"/>
          <a:ext cx="713545" cy="4930647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/>
            <a:t>SQL Tables</a:t>
          </a:r>
          <a:endParaRPr lang="en-GB" sz="3300" kern="1200" dirty="0"/>
        </a:p>
      </dsp:txBody>
      <dsp:txXfrm rot="-5400000">
        <a:off x="2773489" y="2935463"/>
        <a:ext cx="4895815" cy="643881"/>
      </dsp:txXfrm>
    </dsp:sp>
    <dsp:sp modelId="{D9434252-0AFA-44EE-86EC-127D722659A0}">
      <dsp:nvSpPr>
        <dsp:cNvPr id="0" name=""/>
        <dsp:cNvSpPr/>
      </dsp:nvSpPr>
      <dsp:spPr>
        <a:xfrm>
          <a:off x="0" y="2811438"/>
          <a:ext cx="2773489" cy="891931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Context</a:t>
          </a:r>
          <a:endParaRPr lang="en-GB" sz="3500" kern="1200" dirty="0"/>
        </a:p>
      </dsp:txBody>
      <dsp:txXfrm>
        <a:off x="43540" y="2854978"/>
        <a:ext cx="2686409" cy="804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30D4E-D230-4076-A3BD-6ACC084A5D71}" type="datetimeFigureOut">
              <a:rPr lang="hu-HU" smtClean="0"/>
              <a:t>2017. 12. 22.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0CE63-76C7-4B1E-9384-759BA0C6E85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886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CE63-76C7-4B1E-9384-759BA0C6E856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38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altLang="hu-HU" dirty="0" smtClean="0"/>
              <a:t>ECONOMIST – MASTERS DEGREE, INT.</a:t>
            </a:r>
            <a:r>
              <a:rPr lang="hu-HU" altLang="hu-HU" baseline="0" dirty="0" smtClean="0"/>
              <a:t> ECONOMY AND BUSINESS</a:t>
            </a:r>
            <a:r>
              <a:rPr lang="hu-HU" altLang="hu-HU" dirty="0" smtClean="0"/>
              <a:t> – BT – I CAME FROM MILAN;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CE63-76C7-4B1E-9384-759BA0C6E85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737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</a:t>
            </a:r>
            <a:r>
              <a:rPr lang="hu-HU" baseline="0" dirty="0" smtClean="0"/>
              <a:t> legutóbbi demó óta az időnk java részében </a:t>
            </a:r>
            <a:r>
              <a:rPr lang="hu-HU" baseline="0" dirty="0" err="1" smtClean="0"/>
              <a:t>endpoint-jaink</a:t>
            </a:r>
            <a:r>
              <a:rPr lang="hu-HU" baseline="0" dirty="0" smtClean="0"/>
              <a:t> unit testelésével foglalkoztunk. Ezek közül egyet emelnék az idő rövidsége miatt, ez a „</a:t>
            </a:r>
            <a:r>
              <a:rPr lang="hu-HU" baseline="0" dirty="0" err="1" smtClean="0"/>
              <a:t>get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events</a:t>
            </a:r>
            <a:r>
              <a:rPr lang="hu-HU" baseline="0" dirty="0" smtClean="0"/>
              <a:t> </a:t>
            </a:r>
            <a:r>
              <a:rPr lang="hu-HU" baseline="0" dirty="0" err="1" smtClean="0"/>
              <a:t>endpoint</a:t>
            </a:r>
            <a:r>
              <a:rPr lang="hu-HU" baseline="0" dirty="0" smtClean="0"/>
              <a:t>”, ez jelentette a legnagyobb kihívást számunkra, mert a </a:t>
            </a:r>
            <a:r>
              <a:rPr lang="hu-HU" baseline="0" dirty="0" err="1" smtClean="0"/>
              <a:t>request</a:t>
            </a:r>
            <a:r>
              <a:rPr lang="hu-HU" baseline="0" dirty="0" smtClean="0"/>
              <a:t> számos paraméterrel rendelkezhet, amelyeket előre nem tudjuk mik lesznek. Ezen a </a:t>
            </a:r>
            <a:r>
              <a:rPr lang="hu-HU" baseline="0" dirty="0" err="1" smtClean="0"/>
              <a:t>slide-on</a:t>
            </a:r>
            <a:r>
              <a:rPr lang="hu-HU" baseline="0" dirty="0" smtClean="0"/>
              <a:t> látjuk, hogy a </a:t>
            </a:r>
            <a:r>
              <a:rPr lang="hu-HU" baseline="0" dirty="0" err="1" smtClean="0"/>
              <a:t>controllerben</a:t>
            </a:r>
            <a:r>
              <a:rPr lang="hu-HU" baseline="0" dirty="0" smtClean="0"/>
              <a:t> meghívjuk a service </a:t>
            </a:r>
            <a:r>
              <a:rPr lang="hu-HU" baseline="0" dirty="0" err="1" smtClean="0"/>
              <a:t>layert</a:t>
            </a:r>
            <a:r>
              <a:rPr lang="hu-HU" baseline="0" dirty="0" smtClean="0"/>
              <a:t>, és ha nincs probléma, átadjunk neki a </a:t>
            </a:r>
            <a:r>
              <a:rPr lang="hu-HU" baseline="0" dirty="0" err="1" smtClean="0"/>
              <a:t>parametérben</a:t>
            </a:r>
            <a:r>
              <a:rPr lang="hu-HU" baseline="0" dirty="0" smtClean="0"/>
              <a:t> kapott </a:t>
            </a:r>
            <a:r>
              <a:rPr lang="hu-HU" baseline="0" dirty="0" err="1" smtClean="0"/>
              <a:t>request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object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query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property-jét</a:t>
            </a:r>
            <a:r>
              <a:rPr lang="hu-HU" baseline="0" dirty="0" smtClean="0"/>
              <a:t>. A service </a:t>
            </a:r>
            <a:r>
              <a:rPr lang="hu-HU" baseline="0" dirty="0" err="1" smtClean="0"/>
              <a:t>query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property-ből</a:t>
            </a:r>
            <a:r>
              <a:rPr lang="hu-HU" baseline="0" dirty="0" smtClean="0"/>
              <a:t> kiveszi a kulcsokat, csinál belőlük egy halmazt és megnézni, hogy ez részhalmaza-e az engedélyezett kulcsoknak. Ha igen, akkor meghívja a </a:t>
            </a:r>
            <a:r>
              <a:rPr lang="hu-HU" baseline="0" dirty="0" err="1" smtClean="0"/>
              <a:t>repository-t</a:t>
            </a:r>
            <a:r>
              <a:rPr lang="hu-HU" baseline="0" dirty="0" smtClean="0"/>
              <a:t>, amely adatbázis hiányában egyelőre egy üres listával tér vissza.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CE63-76C7-4B1E-9384-759BA0C6E85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024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 teszteléskor több esetet is</a:t>
            </a:r>
            <a:r>
              <a:rPr lang="hu-HU" baseline="0" dirty="0" smtClean="0"/>
              <a:t> </a:t>
            </a:r>
            <a:r>
              <a:rPr lang="hu-HU" dirty="0" smtClean="0"/>
              <a:t>megvizsgáltunk a </a:t>
            </a:r>
            <a:r>
              <a:rPr lang="hu-HU" dirty="0" err="1" smtClean="0"/>
              <a:t>query-k</a:t>
            </a:r>
            <a:r>
              <a:rPr lang="hu-HU" dirty="0" smtClean="0"/>
              <a:t> különböző</a:t>
            </a:r>
            <a:r>
              <a:rPr lang="hu-HU" baseline="0" dirty="0" smtClean="0"/>
              <a:t> kulcsaival, ezek alapján összeraktunk egy </a:t>
            </a:r>
            <a:r>
              <a:rPr lang="hu-HU" baseline="0" dirty="0" err="1" smtClean="0"/>
              <a:t>query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collection-t</a:t>
            </a:r>
            <a:r>
              <a:rPr lang="hu-HU" baseline="0" dirty="0" smtClean="0"/>
              <a:t>. A </a:t>
            </a:r>
            <a:r>
              <a:rPr lang="hu-HU" baseline="0" dirty="0" err="1" smtClean="0"/>
              <a:t>mockolt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repository-t</a:t>
            </a:r>
            <a:r>
              <a:rPr lang="hu-HU" baseline="0" dirty="0" smtClean="0"/>
              <a:t> megtanítjuk, hogy ha ezt </a:t>
            </a:r>
            <a:r>
              <a:rPr lang="hu-HU" baseline="0" dirty="0" err="1" smtClean="0"/>
              <a:t>query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collection-t</a:t>
            </a:r>
            <a:r>
              <a:rPr lang="hu-HU" baseline="0" dirty="0" smtClean="0"/>
              <a:t> kapja, akkor egy üres modell listával térjen vissza. Szerencsére ez így is történt, és a tesz zöld jelzést kapott.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CE63-76C7-4B1E-9384-759BA0C6E85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523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0CE63-76C7-4B1E-9384-759BA0C6E85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38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8401" y="1047752"/>
            <a:ext cx="6172201" cy="743919"/>
          </a:xfrm>
        </p:spPr>
        <p:txBody>
          <a:bodyPr>
            <a:noAutofit/>
          </a:bodyPr>
          <a:lstStyle>
            <a:lvl1pPr>
              <a:defRPr sz="4400">
                <a:effectLst/>
              </a:defRPr>
            </a:lvl1pPr>
          </a:lstStyle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2" y="1791670"/>
            <a:ext cx="6172200" cy="590550"/>
          </a:xfrm>
        </p:spPr>
        <p:txBody>
          <a:bodyPr>
            <a:no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P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361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150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9550"/>
            <a:ext cx="2057400" cy="4495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9550"/>
            <a:ext cx="6019800" cy="4495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6635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891996"/>
            <a:ext cx="8246070" cy="13743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266342"/>
            <a:ext cx="8093366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5EEC3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09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891996"/>
            <a:ext cx="8246070" cy="3970330"/>
          </a:xfrm>
        </p:spPr>
        <p:txBody>
          <a:bodyPr/>
          <a:lstStyle>
            <a:lvl1pPr algn="l">
              <a:defRPr sz="2800">
                <a:solidFill>
                  <a:srgbClr val="1D3A00"/>
                </a:solidFill>
              </a:defRPr>
            </a:lvl1pPr>
            <a:lvl2pPr algn="l">
              <a:defRPr>
                <a:solidFill>
                  <a:srgbClr val="1D3A00"/>
                </a:solidFill>
              </a:defRPr>
            </a:lvl2pPr>
            <a:lvl3pPr algn="l">
              <a:defRPr>
                <a:solidFill>
                  <a:srgbClr val="1D3A00"/>
                </a:solidFill>
              </a:defRPr>
            </a:lvl3pPr>
            <a:lvl4pPr algn="l">
              <a:defRPr>
                <a:solidFill>
                  <a:srgbClr val="1D3A00"/>
                </a:solidFill>
              </a:defRPr>
            </a:lvl4pPr>
            <a:lvl5pPr algn="l">
              <a:defRPr>
                <a:solidFill>
                  <a:srgbClr val="1D3A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87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610820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082877"/>
            <a:ext cx="6108200" cy="3625589"/>
          </a:xfrm>
        </p:spPr>
        <p:txBody>
          <a:bodyPr/>
          <a:lstStyle>
            <a:lvl1pPr>
              <a:defRPr sz="2800">
                <a:solidFill>
                  <a:srgbClr val="1D3A00"/>
                </a:solidFill>
              </a:defRPr>
            </a:lvl1pPr>
            <a:lvl2pPr>
              <a:defRPr>
                <a:solidFill>
                  <a:srgbClr val="1D3A00"/>
                </a:solidFill>
              </a:defRPr>
            </a:lvl2pPr>
            <a:lvl3pPr>
              <a:defRPr>
                <a:solidFill>
                  <a:srgbClr val="1D3A00"/>
                </a:solidFill>
              </a:defRPr>
            </a:lvl3pPr>
            <a:lvl4pPr>
              <a:defRPr>
                <a:solidFill>
                  <a:srgbClr val="1D3A00"/>
                </a:solidFill>
              </a:defRPr>
            </a:lvl4pPr>
            <a:lvl5pPr>
              <a:defRPr>
                <a:solidFill>
                  <a:srgbClr val="1D3A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07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80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94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7" y="128470"/>
            <a:ext cx="8093365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488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D3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1960930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1D3A00"/>
                </a:solidFill>
              </a:defRPr>
            </a:lvl1pPr>
            <a:lvl2pPr algn="ctr">
              <a:defRPr sz="2000">
                <a:solidFill>
                  <a:srgbClr val="1D3A00"/>
                </a:solidFill>
              </a:defRPr>
            </a:lvl2pPr>
            <a:lvl3pPr algn="ctr">
              <a:defRPr sz="1800">
                <a:solidFill>
                  <a:srgbClr val="1D3A00"/>
                </a:solidFill>
              </a:defRPr>
            </a:lvl3pPr>
            <a:lvl4pPr algn="ctr">
              <a:defRPr sz="1600">
                <a:solidFill>
                  <a:srgbClr val="1D3A00"/>
                </a:solidFill>
              </a:defRPr>
            </a:lvl4pPr>
            <a:lvl5pPr algn="ctr">
              <a:defRPr sz="1600">
                <a:solidFill>
                  <a:srgbClr val="1D3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17" y="1488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D3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7" y="1960930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1D3A00"/>
                </a:solidFill>
              </a:defRPr>
            </a:lvl1pPr>
            <a:lvl2pPr algn="ctr">
              <a:defRPr sz="2000">
                <a:solidFill>
                  <a:srgbClr val="1D3A00"/>
                </a:solidFill>
              </a:defRPr>
            </a:lvl2pPr>
            <a:lvl3pPr algn="ctr">
              <a:defRPr sz="1800">
                <a:solidFill>
                  <a:srgbClr val="1D3A00"/>
                </a:solidFill>
              </a:defRPr>
            </a:lvl3pPr>
            <a:lvl4pPr algn="ctr">
              <a:defRPr sz="1600">
                <a:solidFill>
                  <a:srgbClr val="1D3A00"/>
                </a:solidFill>
              </a:defRPr>
            </a:lvl4pPr>
            <a:lvl5pPr algn="ctr">
              <a:defRPr sz="1600">
                <a:solidFill>
                  <a:srgbClr val="1D3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41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97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9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4515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80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60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6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4FCC7268-D0B4-46C0-8E1F-6A30262CB1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21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11" y="3305176"/>
            <a:ext cx="6665913" cy="1171574"/>
          </a:xfrm>
        </p:spPr>
        <p:txBody>
          <a:bodyPr anchor="t"/>
          <a:lstStyle>
            <a:lvl1pPr algn="r">
              <a:defRPr sz="2800" b="1" cap="all"/>
            </a:lvl1pPr>
          </a:lstStyle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11" y="2180035"/>
            <a:ext cx="6665913" cy="1125140"/>
          </a:xfrm>
        </p:spPr>
        <p:txBody>
          <a:bodyPr anchor="b"/>
          <a:lstStyle>
            <a:lvl1pPr marL="0" indent="0" algn="r">
              <a:buNone/>
              <a:defRPr sz="2000" i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077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20"/>
            <a:ext cx="4038600" cy="3805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20"/>
            <a:ext cx="4038600" cy="3805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967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5438"/>
            <a:ext cx="8229600" cy="6675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965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52550"/>
            <a:ext cx="4040188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7965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352550"/>
            <a:ext cx="4041775" cy="3352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563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954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019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742951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42952"/>
            <a:ext cx="5111750" cy="38516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657352"/>
            <a:ext cx="3008313" cy="29372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33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44" y="3448051"/>
            <a:ext cx="6894512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4744" y="590558"/>
            <a:ext cx="6894512" cy="280273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744" y="3873112"/>
            <a:ext cx="6894512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125-6E94-4F62-B574-8081DDB48ACC}" type="datetimeFigureOut">
              <a:rPr lang="en-PH" smtClean="0"/>
              <a:t>22/12/2017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AF905-87A3-47F5-A7DA-2607F4C9EBC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91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5350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P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577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BAC125-6E94-4F62-B574-8081DDB48ACC}" type="datetimeFigureOut">
              <a:rPr lang="en-PH" smtClean="0"/>
              <a:pPr/>
              <a:t>22/12/2017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577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577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5AF905-87A3-47F5-A7DA-2607F4C9EBCC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184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en-PH" sz="4000" b="1" kern="1200" dirty="0">
          <a:solidFill>
            <a:schemeClr val="bg1"/>
          </a:solidFill>
          <a:effectLst/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42395B3-457F-4BCF-8CF0-9C9EE53C171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prstClr val="white">
                    <a:lumMod val="65000"/>
                  </a:prst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prstClr val="white">
                    <a:lumMod val="65000"/>
                  </a:prst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5584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9" b="23190"/>
          <a:stretch/>
        </p:blipFill>
        <p:spPr>
          <a:xfrm>
            <a:off x="5287206" y="4219575"/>
            <a:ext cx="2564846" cy="540724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40" y="361950"/>
            <a:ext cx="4026178" cy="2860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Layer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" y="833204"/>
            <a:ext cx="4913970" cy="2823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2" y="3717994"/>
            <a:ext cx="4641850" cy="1101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zövegdoboz 5"/>
          <p:cNvSpPr txBox="1"/>
          <p:nvPr/>
        </p:nvSpPr>
        <p:spPr>
          <a:xfrm>
            <a:off x="5867400" y="1200150"/>
            <a:ext cx="27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method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 err="1" smtClean="0"/>
              <a:t>EventService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5231104" y="4101682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Endpoint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Kriszta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13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 smtClean="0"/>
              <a:t>Get</a:t>
            </a:r>
            <a:r>
              <a:rPr lang="hu-HU" dirty="0" smtClean="0"/>
              <a:t> </a:t>
            </a:r>
            <a:r>
              <a:rPr lang="hu-HU" dirty="0" err="1" smtClean="0"/>
              <a:t>events</a:t>
            </a:r>
            <a:r>
              <a:rPr lang="hu-HU" dirty="0" smtClean="0"/>
              <a:t> </a:t>
            </a:r>
            <a:r>
              <a:rPr lang="hu-HU" dirty="0" err="1" smtClean="0"/>
              <a:t>endpoint</a:t>
            </a:r>
            <a:endParaRPr lang="hu-HU" dirty="0"/>
          </a:p>
        </p:txBody>
      </p:sp>
      <p:pic>
        <p:nvPicPr>
          <p:cNvPr id="6" name="Tartalom helye 3" descr="OptimusPrimeEvent - Microsoft Visual Studio 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42303" r="60378" b="48101"/>
          <a:stretch/>
        </p:blipFill>
        <p:spPr>
          <a:xfrm>
            <a:off x="2033676" y="4248150"/>
            <a:ext cx="4138524" cy="766380"/>
          </a:xfrm>
          <a:ln w="12700">
            <a:solidFill>
              <a:schemeClr val="tx1"/>
            </a:solidFill>
          </a:ln>
        </p:spPr>
      </p:pic>
      <p:pic>
        <p:nvPicPr>
          <p:cNvPr id="8" name="Kép 7" descr="OptimusPrimeEvent - Microsoft Visual Studio 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34590" r="49167" b="48459"/>
          <a:stretch/>
        </p:blipFill>
        <p:spPr>
          <a:xfrm>
            <a:off x="637309" y="2876550"/>
            <a:ext cx="5534891" cy="1295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Kép 8" descr="OptimusPrimeEvent - Microsoft Visual Studio 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9967" r="45833" b="43835"/>
          <a:stretch/>
        </p:blipFill>
        <p:spPr>
          <a:xfrm>
            <a:off x="233505" y="819150"/>
            <a:ext cx="5943600" cy="198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xmlns="" id="{8705CBE0-2538-4300-81F7-33E9C3E1454B}"/>
              </a:ext>
            </a:extLst>
          </p:cNvPr>
          <p:cNvSpPr/>
          <p:nvPr/>
        </p:nvSpPr>
        <p:spPr>
          <a:xfrm>
            <a:off x="233506" y="819150"/>
            <a:ext cx="5938694" cy="1981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xmlns="" id="{F0182A38-E681-4DAF-9C97-C4422637E340}"/>
              </a:ext>
            </a:extLst>
          </p:cNvPr>
          <p:cNvSpPr/>
          <p:nvPr/>
        </p:nvSpPr>
        <p:spPr>
          <a:xfrm>
            <a:off x="637309" y="2876550"/>
            <a:ext cx="5534889" cy="1295400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xmlns="" id="{36A12B33-78BE-4520-B926-00F760991F63}"/>
              </a:ext>
            </a:extLst>
          </p:cNvPr>
          <p:cNvSpPr/>
          <p:nvPr/>
        </p:nvSpPr>
        <p:spPr>
          <a:xfrm>
            <a:off x="2033676" y="4248150"/>
            <a:ext cx="4138523" cy="766380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elhő 11">
            <a:extLst>
              <a:ext uri="{FF2B5EF4-FFF2-40B4-BE49-F238E27FC236}">
                <a16:creationId xmlns:a16="http://schemas.microsoft.com/office/drawing/2014/main" xmlns="" id="{51B1EE69-BB5D-4376-AD39-5F5C6CC3DC28}"/>
              </a:ext>
            </a:extLst>
          </p:cNvPr>
          <p:cNvSpPr/>
          <p:nvPr/>
        </p:nvSpPr>
        <p:spPr>
          <a:xfrm>
            <a:off x="6858000" y="1428750"/>
            <a:ext cx="1752600" cy="771834"/>
          </a:xfrm>
          <a:prstGeom prst="cloud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rgbClr val="FF0000"/>
                </a:solidFill>
              </a:rPr>
              <a:t>Controller</a:t>
            </a:r>
            <a:endParaRPr lang="en-GB" dirty="0"/>
          </a:p>
        </p:txBody>
      </p:sp>
      <p:sp>
        <p:nvSpPr>
          <p:cNvPr id="13" name="Felhő 12">
            <a:extLst>
              <a:ext uri="{FF2B5EF4-FFF2-40B4-BE49-F238E27FC236}">
                <a16:creationId xmlns:a16="http://schemas.microsoft.com/office/drawing/2014/main" xmlns="" id="{998E1906-6AB1-4AF3-9C1C-70565D4EF682}"/>
              </a:ext>
            </a:extLst>
          </p:cNvPr>
          <p:cNvSpPr/>
          <p:nvPr/>
        </p:nvSpPr>
        <p:spPr>
          <a:xfrm>
            <a:off x="7105650" y="2876550"/>
            <a:ext cx="1371600" cy="763830"/>
          </a:xfrm>
          <a:prstGeom prst="cloud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rgbClr val="FF0000"/>
                </a:solidFill>
              </a:rPr>
              <a:t>Service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Felhő 13">
            <a:extLst>
              <a:ext uri="{FF2B5EF4-FFF2-40B4-BE49-F238E27FC236}">
                <a16:creationId xmlns:a16="http://schemas.microsoft.com/office/drawing/2014/main" xmlns="" id="{7F9BA2A1-F810-464F-A3E0-ADA315B6C75F}"/>
              </a:ext>
            </a:extLst>
          </p:cNvPr>
          <p:cNvSpPr/>
          <p:nvPr/>
        </p:nvSpPr>
        <p:spPr>
          <a:xfrm>
            <a:off x="6769408" y="4019550"/>
            <a:ext cx="1943100" cy="811038"/>
          </a:xfrm>
          <a:prstGeom prst="cloud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rgbClr val="FF0000"/>
                </a:solidFill>
              </a:rPr>
              <a:t>Repository</a:t>
            </a:r>
            <a:endParaRPr lang="en-GB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hu-HU" dirty="0" err="1" smtClean="0"/>
              <a:t>éka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88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Unit Test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Moq</a:t>
            </a:r>
            <a:endParaRPr lang="hu-HU" dirty="0"/>
          </a:p>
        </p:txBody>
      </p:sp>
      <p:pic>
        <p:nvPicPr>
          <p:cNvPr id="6" name="Tartalom helye 3" descr="OptimusPrimeEvent - Microsoft Visual Studio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4780" r="54151" b="36585"/>
          <a:stretch/>
        </p:blipFill>
        <p:spPr>
          <a:xfrm>
            <a:off x="629138" y="1885950"/>
            <a:ext cx="5238262" cy="31954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Tartalom helye 6" descr="OptimusPrimeEvent - Microsoft Visual Studio 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34627" r="59341" b="53858"/>
          <a:stretch/>
        </p:blipFill>
        <p:spPr>
          <a:xfrm>
            <a:off x="609600" y="776403"/>
            <a:ext cx="4648200" cy="996037"/>
          </a:xfrm>
          <a:ln w="12700">
            <a:solidFill>
              <a:schemeClr val="tx1"/>
            </a:solidFill>
          </a:ln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xmlns="" id="{8705CBE0-2538-4300-81F7-33E9C3E1454B}"/>
              </a:ext>
            </a:extLst>
          </p:cNvPr>
          <p:cNvSpPr/>
          <p:nvPr/>
        </p:nvSpPr>
        <p:spPr>
          <a:xfrm>
            <a:off x="609600" y="776403"/>
            <a:ext cx="4648200" cy="99603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xmlns="" id="{8705CBE0-2538-4300-81F7-33E9C3E1454B}"/>
              </a:ext>
            </a:extLst>
          </p:cNvPr>
          <p:cNvSpPr/>
          <p:nvPr/>
        </p:nvSpPr>
        <p:spPr>
          <a:xfrm>
            <a:off x="629138" y="1885950"/>
            <a:ext cx="5238262" cy="2590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xmlns="" id="{F0182A38-E681-4DAF-9C97-C4422637E340}"/>
              </a:ext>
            </a:extLst>
          </p:cNvPr>
          <p:cNvSpPr/>
          <p:nvPr/>
        </p:nvSpPr>
        <p:spPr>
          <a:xfrm>
            <a:off x="629139" y="4476750"/>
            <a:ext cx="5238262" cy="304800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xmlns="" id="{36A12B33-78BE-4520-B926-00F760991F63}"/>
              </a:ext>
            </a:extLst>
          </p:cNvPr>
          <p:cNvSpPr/>
          <p:nvPr/>
        </p:nvSpPr>
        <p:spPr>
          <a:xfrm>
            <a:off x="629137" y="4781550"/>
            <a:ext cx="5238263" cy="299810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elhő 13">
            <a:extLst>
              <a:ext uri="{FF2B5EF4-FFF2-40B4-BE49-F238E27FC236}">
                <a16:creationId xmlns:a16="http://schemas.microsoft.com/office/drawing/2014/main" xmlns="" id="{51B1EE69-BB5D-4376-AD39-5F5C6CC3DC28}"/>
              </a:ext>
            </a:extLst>
          </p:cNvPr>
          <p:cNvSpPr/>
          <p:nvPr/>
        </p:nvSpPr>
        <p:spPr>
          <a:xfrm>
            <a:off x="6743700" y="1428750"/>
            <a:ext cx="1676400" cy="914400"/>
          </a:xfrm>
          <a:prstGeom prst="cloud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rgbClr val="FF0000"/>
                </a:solidFill>
              </a:rPr>
              <a:t>Arrange</a:t>
            </a:r>
            <a:endParaRPr lang="en-GB" dirty="0"/>
          </a:p>
        </p:txBody>
      </p:sp>
      <p:sp>
        <p:nvSpPr>
          <p:cNvPr id="15" name="Felhő 14">
            <a:extLst>
              <a:ext uri="{FF2B5EF4-FFF2-40B4-BE49-F238E27FC236}">
                <a16:creationId xmlns:a16="http://schemas.microsoft.com/office/drawing/2014/main" xmlns="" id="{998E1906-6AB1-4AF3-9C1C-70565D4EF682}"/>
              </a:ext>
            </a:extLst>
          </p:cNvPr>
          <p:cNvSpPr/>
          <p:nvPr/>
        </p:nvSpPr>
        <p:spPr>
          <a:xfrm>
            <a:off x="6896100" y="3790950"/>
            <a:ext cx="1371600" cy="611430"/>
          </a:xfrm>
          <a:prstGeom prst="cloud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rgbClr val="FF0000"/>
                </a:solidFill>
              </a:rPr>
              <a:t>Act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Felhő 15">
            <a:extLst>
              <a:ext uri="{FF2B5EF4-FFF2-40B4-BE49-F238E27FC236}">
                <a16:creationId xmlns:a16="http://schemas.microsoft.com/office/drawing/2014/main" xmlns="" id="{7F9BA2A1-F810-464F-A3E0-ADA315B6C75F}"/>
              </a:ext>
            </a:extLst>
          </p:cNvPr>
          <p:cNvSpPr/>
          <p:nvPr/>
        </p:nvSpPr>
        <p:spPr>
          <a:xfrm>
            <a:off x="6553200" y="4453146"/>
            <a:ext cx="1409700" cy="656808"/>
          </a:xfrm>
          <a:prstGeom prst="cloud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rgbClr val="FF0000"/>
                </a:solidFill>
              </a:rPr>
              <a:t>Assert</a:t>
            </a:r>
            <a:endParaRPr lang="en-GB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hu-HU" dirty="0" err="1" smtClean="0"/>
              <a:t>éka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835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="" xmlns:a16="http://schemas.microsoft.com/office/drawing/2014/main" id="{FB446D6C-4A26-4E5E-90AE-07F2552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Integration Tests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562667D-759A-4BF4-9DB9-DD87FF5A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graphicFrame>
        <p:nvGraphicFramePr>
          <p:cNvPr id="44" name="Tartalom helye 43">
            <a:extLst>
              <a:ext uri="{FF2B5EF4-FFF2-40B4-BE49-F238E27FC236}">
                <a16:creationId xmlns="" xmlns:a16="http://schemas.microsoft.com/office/drawing/2014/main" id="{53D86B7E-B4CE-4844-8E31-CFA75F224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986134"/>
              </p:ext>
            </p:extLst>
          </p:nvPr>
        </p:nvGraphicFramePr>
        <p:xfrm>
          <a:off x="449263" y="1047750"/>
          <a:ext cx="7704137" cy="370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Arnold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6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="" xmlns:a16="http://schemas.microsoft.com/office/drawing/2014/main" id="{755CFE53-2612-4C35-9E18-1BABBADA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857208"/>
            <a:ext cx="9029700" cy="1447800"/>
          </a:xfrm>
          <a:prstGeom prst="rect">
            <a:avLst/>
          </a:prstGeom>
        </p:spPr>
      </p:pic>
      <p:sp>
        <p:nvSpPr>
          <p:cNvPr id="12" name="Cím 11">
            <a:extLst>
              <a:ext uri="{FF2B5EF4-FFF2-40B4-BE49-F238E27FC236}">
                <a16:creationId xmlns="" xmlns:a16="http://schemas.microsoft.com/office/drawing/2014/main" id="{FB446D6C-4A26-4E5E-90AE-07F2552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Integration Test </a:t>
            </a:r>
            <a:r>
              <a:rPr lang="en-US" dirty="0"/>
              <a:t>for Http OK (#200)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562667D-759A-4BF4-9DB9-DD87FF5A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" name="Kép 1">
            <a:extLst>
              <a:ext uri="{FF2B5EF4-FFF2-40B4-BE49-F238E27FC236}">
                <a16:creationId xmlns="" xmlns:a16="http://schemas.microsoft.com/office/drawing/2014/main" id="{9ED5BB9E-99AD-4640-987D-DEF26753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2422927"/>
            <a:ext cx="3592510" cy="2206224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="" xmlns:a16="http://schemas.microsoft.com/office/drawing/2014/main" id="{F3399E12-52B8-44DB-94D7-1F2151DD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91000" y="1854909"/>
            <a:ext cx="2621182" cy="3155241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Arnold</a:t>
            </a:r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="" xmlns:a16="http://schemas.microsoft.com/office/drawing/2014/main" id="{83056D4A-086E-4572-A1FD-814A0A9E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929481"/>
            <a:ext cx="7600950" cy="3895725"/>
          </a:xfrm>
          <a:prstGeom prst="rect">
            <a:avLst/>
          </a:prstGeom>
        </p:spPr>
      </p:pic>
      <p:sp>
        <p:nvSpPr>
          <p:cNvPr id="12" name="Cím 11">
            <a:extLst>
              <a:ext uri="{FF2B5EF4-FFF2-40B4-BE49-F238E27FC236}">
                <a16:creationId xmlns="" xmlns:a16="http://schemas.microsoft.com/office/drawing/2014/main" id="{FB446D6C-4A26-4E5E-90AE-07F2552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Integration Test </a:t>
            </a:r>
            <a:r>
              <a:rPr lang="en-US" dirty="0"/>
              <a:t>for Http OK (#200)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562667D-759A-4BF4-9DB9-DD87FF5A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Téglalap 8">
            <a:extLst>
              <a:ext uri="{FF2B5EF4-FFF2-40B4-BE49-F238E27FC236}">
                <a16:creationId xmlns="" xmlns:a16="http://schemas.microsoft.com/office/drawing/2014/main" id="{8705CBE0-2538-4300-81F7-33E9C3E1454B}"/>
              </a:ext>
            </a:extLst>
          </p:cNvPr>
          <p:cNvSpPr/>
          <p:nvPr/>
        </p:nvSpPr>
        <p:spPr>
          <a:xfrm>
            <a:off x="771525" y="891246"/>
            <a:ext cx="5172076" cy="129767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elhő 9">
            <a:extLst>
              <a:ext uri="{FF2B5EF4-FFF2-40B4-BE49-F238E27FC236}">
                <a16:creationId xmlns="" xmlns:a16="http://schemas.microsoft.com/office/drawing/2014/main" id="{51B1EE69-BB5D-4376-AD39-5F5C6CC3DC28}"/>
              </a:ext>
            </a:extLst>
          </p:cNvPr>
          <p:cNvSpPr/>
          <p:nvPr/>
        </p:nvSpPr>
        <p:spPr>
          <a:xfrm>
            <a:off x="6705600" y="1114116"/>
            <a:ext cx="1447800" cy="722480"/>
          </a:xfrm>
          <a:prstGeom prst="cloud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FF0000"/>
                </a:solidFill>
              </a:rPr>
              <a:t>Arrange</a:t>
            </a:r>
            <a:endParaRPr lang="en-GB" dirty="0"/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="" xmlns:a16="http://schemas.microsoft.com/office/drawing/2014/main" id="{804B5D9C-6F84-4AB0-98F1-6636E7E85766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5943601" y="1475356"/>
            <a:ext cx="766490" cy="6472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églalap 13">
            <a:extLst>
              <a:ext uri="{FF2B5EF4-FFF2-40B4-BE49-F238E27FC236}">
                <a16:creationId xmlns="" xmlns:a16="http://schemas.microsoft.com/office/drawing/2014/main" id="{F0182A38-E681-4DAF-9C97-C4422637E340}"/>
              </a:ext>
            </a:extLst>
          </p:cNvPr>
          <p:cNvSpPr/>
          <p:nvPr/>
        </p:nvSpPr>
        <p:spPr>
          <a:xfrm>
            <a:off x="1143000" y="3057897"/>
            <a:ext cx="6553200" cy="428253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elhő 14">
            <a:extLst>
              <a:ext uri="{FF2B5EF4-FFF2-40B4-BE49-F238E27FC236}">
                <a16:creationId xmlns="" xmlns:a16="http://schemas.microsoft.com/office/drawing/2014/main" id="{998E1906-6AB1-4AF3-9C1C-70565D4EF682}"/>
              </a:ext>
            </a:extLst>
          </p:cNvPr>
          <p:cNvSpPr/>
          <p:nvPr/>
        </p:nvSpPr>
        <p:spPr>
          <a:xfrm>
            <a:off x="7315200" y="2051367"/>
            <a:ext cx="1104900" cy="765660"/>
          </a:xfrm>
          <a:prstGeom prst="cloud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FF0000"/>
                </a:solidFill>
              </a:rPr>
              <a:t>Act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="" xmlns:a16="http://schemas.microsoft.com/office/drawing/2014/main" id="{8F473A7A-09D2-4684-A280-F3DA9B032DFF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>
            <a:off x="7696200" y="2816212"/>
            <a:ext cx="171450" cy="45581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="" xmlns:a16="http://schemas.microsoft.com/office/drawing/2014/main" id="{36A12B33-78BE-4520-B926-00F760991F63}"/>
              </a:ext>
            </a:extLst>
          </p:cNvPr>
          <p:cNvSpPr/>
          <p:nvPr/>
        </p:nvSpPr>
        <p:spPr>
          <a:xfrm>
            <a:off x="1143000" y="3741867"/>
            <a:ext cx="7229475" cy="932474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elhő 26">
            <a:extLst>
              <a:ext uri="{FF2B5EF4-FFF2-40B4-BE49-F238E27FC236}">
                <a16:creationId xmlns="" xmlns:a16="http://schemas.microsoft.com/office/drawing/2014/main" id="{7F9BA2A1-F810-464F-A3E0-ADA315B6C75F}"/>
              </a:ext>
            </a:extLst>
          </p:cNvPr>
          <p:cNvSpPr/>
          <p:nvPr/>
        </p:nvSpPr>
        <p:spPr>
          <a:xfrm>
            <a:off x="7848600" y="2687985"/>
            <a:ext cx="1219200" cy="1053882"/>
          </a:xfrm>
          <a:prstGeom prst="cloud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FF0000"/>
                </a:solidFill>
              </a:rPr>
              <a:t>Assert</a:t>
            </a:r>
            <a:endParaRPr lang="en-GB" dirty="0"/>
          </a:p>
        </p:txBody>
      </p:sp>
      <p:cxnSp>
        <p:nvCxnSpPr>
          <p:cNvPr id="28" name="Egyenes összekötő nyíllal 27">
            <a:extLst>
              <a:ext uri="{FF2B5EF4-FFF2-40B4-BE49-F238E27FC236}">
                <a16:creationId xmlns="" xmlns:a16="http://schemas.microsoft.com/office/drawing/2014/main" id="{14B27C15-EE6F-4D81-8160-457973F446D8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372475" y="3740745"/>
            <a:ext cx="85725" cy="4673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Arnold</a:t>
            </a:r>
            <a:endParaRPr lang="hu-HU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9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rtalom helye 2">
            <a:extLst>
              <a:ext uri="{FF2B5EF4-FFF2-40B4-BE49-F238E27FC236}">
                <a16:creationId xmlns="" xmlns:a16="http://schemas.microsoft.com/office/drawing/2014/main" id="{F8B4B8E4-6349-47F8-857A-8ADB2ADED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61" y="892175"/>
            <a:ext cx="6902679" cy="3970338"/>
          </a:xfrm>
          <a:prstGeom prst="rect">
            <a:avLst/>
          </a:prstGeom>
        </p:spPr>
      </p:pic>
      <p:sp>
        <p:nvSpPr>
          <p:cNvPr id="12" name="Cím 11">
            <a:extLst>
              <a:ext uri="{FF2B5EF4-FFF2-40B4-BE49-F238E27FC236}">
                <a16:creationId xmlns="" xmlns:a16="http://schemas.microsoft.com/office/drawing/2014/main" id="{FB446D6C-4A26-4E5E-90AE-07F25520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Integration Test </a:t>
            </a:r>
            <a:r>
              <a:rPr lang="en-US" dirty="0"/>
              <a:t>for Http Bad Request (#400)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562667D-759A-4BF4-9DB9-DD87FF5A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Téglalap 8">
            <a:extLst>
              <a:ext uri="{FF2B5EF4-FFF2-40B4-BE49-F238E27FC236}">
                <a16:creationId xmlns="" xmlns:a16="http://schemas.microsoft.com/office/drawing/2014/main" id="{8705CBE0-2538-4300-81F7-33E9C3E1454B}"/>
              </a:ext>
            </a:extLst>
          </p:cNvPr>
          <p:cNvSpPr/>
          <p:nvPr/>
        </p:nvSpPr>
        <p:spPr>
          <a:xfrm>
            <a:off x="1120660" y="891246"/>
            <a:ext cx="4718092" cy="114710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elhő 9">
            <a:extLst>
              <a:ext uri="{FF2B5EF4-FFF2-40B4-BE49-F238E27FC236}">
                <a16:creationId xmlns="" xmlns:a16="http://schemas.microsoft.com/office/drawing/2014/main" id="{51B1EE69-BB5D-4376-AD39-5F5C6CC3DC28}"/>
              </a:ext>
            </a:extLst>
          </p:cNvPr>
          <p:cNvSpPr/>
          <p:nvPr/>
        </p:nvSpPr>
        <p:spPr>
          <a:xfrm>
            <a:off x="6705600" y="1114116"/>
            <a:ext cx="1447800" cy="722480"/>
          </a:xfrm>
          <a:prstGeom prst="cloud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FF0000"/>
                </a:solidFill>
              </a:rPr>
              <a:t>Arrange</a:t>
            </a:r>
            <a:endParaRPr lang="en-GB" dirty="0"/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="" xmlns:a16="http://schemas.microsoft.com/office/drawing/2014/main" id="{804B5D9C-6F84-4AB0-98F1-6636E7E85766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 flipV="1">
            <a:off x="5838752" y="1464798"/>
            <a:ext cx="871339" cy="1055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églalap 13">
            <a:extLst>
              <a:ext uri="{FF2B5EF4-FFF2-40B4-BE49-F238E27FC236}">
                <a16:creationId xmlns="" xmlns:a16="http://schemas.microsoft.com/office/drawing/2014/main" id="{F0182A38-E681-4DAF-9C97-C4422637E340}"/>
              </a:ext>
            </a:extLst>
          </p:cNvPr>
          <p:cNvSpPr/>
          <p:nvPr/>
        </p:nvSpPr>
        <p:spPr>
          <a:xfrm>
            <a:off x="1447799" y="2875331"/>
            <a:ext cx="6571759" cy="765660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elhő 14">
            <a:extLst>
              <a:ext uri="{FF2B5EF4-FFF2-40B4-BE49-F238E27FC236}">
                <a16:creationId xmlns="" xmlns:a16="http://schemas.microsoft.com/office/drawing/2014/main" id="{998E1906-6AB1-4AF3-9C1C-70565D4EF682}"/>
              </a:ext>
            </a:extLst>
          </p:cNvPr>
          <p:cNvSpPr/>
          <p:nvPr/>
        </p:nvSpPr>
        <p:spPr>
          <a:xfrm>
            <a:off x="7642584" y="1945929"/>
            <a:ext cx="1104900" cy="765660"/>
          </a:xfrm>
          <a:prstGeom prst="cloud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FF0000"/>
                </a:solidFill>
              </a:rPr>
              <a:t>Act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="" xmlns:a16="http://schemas.microsoft.com/office/drawing/2014/main" id="{8F473A7A-09D2-4684-A280-F3DA9B032DFF}"/>
              </a:ext>
            </a:extLst>
          </p:cNvPr>
          <p:cNvCxnSpPr>
            <a:cxnSpLocks/>
            <a:stCxn id="15" idx="1"/>
            <a:endCxn id="3" idx="3"/>
          </p:cNvCxnSpPr>
          <p:nvPr/>
        </p:nvCxnSpPr>
        <p:spPr>
          <a:xfrm flipH="1">
            <a:off x="8023340" y="2710774"/>
            <a:ext cx="171694" cy="1665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="" xmlns:a16="http://schemas.microsoft.com/office/drawing/2014/main" id="{36A12B33-78BE-4520-B926-00F760991F63}"/>
              </a:ext>
            </a:extLst>
          </p:cNvPr>
          <p:cNvSpPr/>
          <p:nvPr/>
        </p:nvSpPr>
        <p:spPr>
          <a:xfrm>
            <a:off x="1447799" y="3867149"/>
            <a:ext cx="6019801" cy="91440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elhő 26">
            <a:extLst>
              <a:ext uri="{FF2B5EF4-FFF2-40B4-BE49-F238E27FC236}">
                <a16:creationId xmlns="" xmlns:a16="http://schemas.microsoft.com/office/drawing/2014/main" id="{7F9BA2A1-F810-464F-A3E0-ADA315B6C75F}"/>
              </a:ext>
            </a:extLst>
          </p:cNvPr>
          <p:cNvSpPr/>
          <p:nvPr/>
        </p:nvSpPr>
        <p:spPr>
          <a:xfrm>
            <a:off x="7828075" y="3762168"/>
            <a:ext cx="1219200" cy="1053882"/>
          </a:xfrm>
          <a:prstGeom prst="cloud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rgbClr val="FF0000"/>
                </a:solidFill>
              </a:rPr>
              <a:t>Assert</a:t>
            </a:r>
            <a:endParaRPr lang="en-GB" dirty="0"/>
          </a:p>
        </p:txBody>
      </p:sp>
      <p:cxnSp>
        <p:nvCxnSpPr>
          <p:cNvPr id="28" name="Egyenes összekötő nyíllal 27">
            <a:extLst>
              <a:ext uri="{FF2B5EF4-FFF2-40B4-BE49-F238E27FC236}">
                <a16:creationId xmlns="" xmlns:a16="http://schemas.microsoft.com/office/drawing/2014/main" id="{14B27C15-EE6F-4D81-8160-457973F446D8}"/>
              </a:ext>
            </a:extLst>
          </p:cNvPr>
          <p:cNvCxnSpPr>
            <a:cxnSpLocks/>
            <a:stCxn id="27" idx="2"/>
            <a:endCxn id="26" idx="3"/>
          </p:cNvCxnSpPr>
          <p:nvPr/>
        </p:nvCxnSpPr>
        <p:spPr>
          <a:xfrm flipH="1">
            <a:off x="7467600" y="4289109"/>
            <a:ext cx="364257" cy="3524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Arnold</a:t>
            </a:r>
            <a:endParaRPr lang="hu-HU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 initial DB tables and connections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xmlns="" id="{F3D6DE38-D98D-447B-8BC4-C3FD1B23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31279"/>
            <a:ext cx="5097451" cy="4312221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7829550" y="47170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Norbi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42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 initial DB tables and connections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xmlns="" id="{BF784BDC-8001-4237-AF0C-E636B931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95350"/>
            <a:ext cx="6324600" cy="4072594"/>
          </a:xfrm>
          <a:prstGeom prst="rect">
            <a:avLst/>
          </a:prstGeom>
          <a:ln>
            <a:noFill/>
            <a:prstDash val="sysDot"/>
          </a:ln>
        </p:spPr>
      </p:pic>
      <p:sp>
        <p:nvSpPr>
          <p:cNvPr id="4" name="Szövegdoboz 3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Norbi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986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 initial DB tables and connections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xmlns="" id="{A29555A4-BBE3-4E2F-85B9-BD8A10AA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53873"/>
            <a:ext cx="7943850" cy="3980693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5" name="Szövegdoboz 4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Norbi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8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 smtClean="0"/>
              <a:t>The Team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3055" y="2396704"/>
            <a:ext cx="1302345" cy="116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Gyula NEMES</a:t>
            </a:r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/>
          <a:stretch/>
        </p:blipFill>
        <p:spPr bwMode="auto">
          <a:xfrm>
            <a:off x="228600" y="2362669"/>
            <a:ext cx="1184832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3449"/>
            <a:ext cx="1184832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5" b="10248"/>
          <a:stretch/>
        </p:blipFill>
        <p:spPr bwMode="auto">
          <a:xfrm>
            <a:off x="3200400" y="933449"/>
            <a:ext cx="1176336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r="9175" b="5714"/>
          <a:stretch/>
        </p:blipFill>
        <p:spPr bwMode="auto">
          <a:xfrm>
            <a:off x="3200400" y="2343619"/>
            <a:ext cx="1176336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9"/>
          <a:stretch/>
        </p:blipFill>
        <p:spPr bwMode="auto">
          <a:xfrm>
            <a:off x="6248400" y="2324100"/>
            <a:ext cx="1176336" cy="126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1524001" y="933448"/>
            <a:ext cx="1447800" cy="1265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Kriszta CSERE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518208" y="2416223"/>
            <a:ext cx="1634568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Arnold BARNA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4511377" y="933449"/>
            <a:ext cx="3016846" cy="1071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Réka GARAMVÖLGYI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511377" y="2416223"/>
            <a:ext cx="1356023" cy="125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Norbert KOV</a:t>
            </a:r>
            <a:r>
              <a:rPr lang="hu-HU" dirty="0" smtClean="0"/>
              <a:t>ÁCS</a:t>
            </a:r>
            <a:endParaRPr lang="en-US" dirty="0" smtClean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"/>
          <a:stretch/>
        </p:blipFill>
        <p:spPr bwMode="auto">
          <a:xfrm>
            <a:off x="216220" y="3828495"/>
            <a:ext cx="1197212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/>
          <a:stretch/>
        </p:blipFill>
        <p:spPr bwMode="auto">
          <a:xfrm>
            <a:off x="3200399" y="3828581"/>
            <a:ext cx="1176337" cy="127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1451532" y="3835963"/>
            <a:ext cx="1634568" cy="1257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Norbert</a:t>
            </a:r>
          </a:p>
          <a:p>
            <a:pPr marL="0" indent="0">
              <a:buFont typeface="Arial" pitchFamily="34" charset="0"/>
              <a:buNone/>
            </a:pPr>
            <a:r>
              <a:rPr lang="hu-HU" dirty="0" smtClean="0"/>
              <a:t>KÖBLI</a:t>
            </a:r>
          </a:p>
          <a:p>
            <a:pPr marL="0" indent="0">
              <a:buFont typeface="Arial" pitchFamily="34" charset="0"/>
              <a:buNone/>
            </a:pPr>
            <a:r>
              <a:rPr lang="hu-HU" sz="1200" dirty="0" smtClean="0"/>
              <a:t>(</a:t>
            </a:r>
            <a:r>
              <a:rPr lang="hu-HU" sz="1200" dirty="0" err="1" smtClean="0"/>
              <a:t>Scrum</a:t>
            </a:r>
            <a:r>
              <a:rPr lang="hu-HU" sz="1200" dirty="0" smtClean="0"/>
              <a:t> Master</a:t>
            </a:r>
            <a:r>
              <a:rPr lang="en-US" sz="1200" dirty="0"/>
              <a:t> </a:t>
            </a:r>
            <a:endParaRPr lang="en-US" sz="1200" dirty="0" smtClean="0"/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&amp; Senior Developer</a:t>
            </a:r>
            <a:r>
              <a:rPr lang="hu-HU" sz="1200" dirty="0" smtClean="0"/>
              <a:t>)</a:t>
            </a:r>
            <a:endParaRPr lang="en-US" sz="1200" dirty="0" smtClean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11377" y="3845957"/>
            <a:ext cx="1634568" cy="1257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D3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hu-HU" dirty="0" smtClean="0"/>
              <a:t>Péter</a:t>
            </a:r>
          </a:p>
          <a:p>
            <a:pPr marL="0" indent="0">
              <a:buFont typeface="Arial" pitchFamily="34" charset="0"/>
              <a:buNone/>
            </a:pPr>
            <a:r>
              <a:rPr lang="hu-HU" dirty="0" smtClean="0"/>
              <a:t>TAMÁS</a:t>
            </a:r>
          </a:p>
          <a:p>
            <a:pPr marL="0" indent="0">
              <a:buFont typeface="Arial" pitchFamily="34" charset="0"/>
              <a:buNone/>
            </a:pPr>
            <a:r>
              <a:rPr lang="hu-HU" sz="1200" dirty="0" smtClean="0"/>
              <a:t>(</a:t>
            </a:r>
            <a:r>
              <a:rPr lang="hu-HU" sz="1200" dirty="0" err="1" smtClean="0"/>
              <a:t>Product</a:t>
            </a:r>
            <a:r>
              <a:rPr lang="hu-HU" sz="1200" dirty="0" smtClean="0"/>
              <a:t> </a:t>
            </a:r>
            <a:r>
              <a:rPr lang="hu-HU" sz="1200" dirty="0" err="1" smtClean="0"/>
              <a:t>Owner</a:t>
            </a:r>
            <a:r>
              <a:rPr lang="hu-HU" sz="1200" dirty="0" smtClean="0"/>
              <a:t> </a:t>
            </a:r>
            <a:endParaRPr lang="en-US" sz="1200" dirty="0" smtClean="0"/>
          </a:p>
          <a:p>
            <a:pPr marL="0" indent="0">
              <a:buFont typeface="Arial" pitchFamily="34" charset="0"/>
              <a:buNone/>
            </a:pPr>
            <a:r>
              <a:rPr lang="en-US" sz="1200" dirty="0" smtClean="0"/>
              <a:t>&amp; Tech Lead</a:t>
            </a:r>
            <a:r>
              <a:rPr lang="hu-HU" sz="1200" dirty="0" smtClean="0"/>
              <a:t>)</a:t>
            </a:r>
            <a:endParaRPr lang="en-US" sz="1200" dirty="0" smtClean="0"/>
          </a:p>
        </p:txBody>
      </p:sp>
      <p:sp>
        <p:nvSpPr>
          <p:cNvPr id="19" name="Szövegdoboz 1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the actual DB models in the project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xmlns="" id="{D057FC8B-B26C-4DEA-8FED-742327E6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2514600" cy="407499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xmlns="" id="{49D945EF-DE58-42F6-91A5-8160D6F00182}"/>
              </a:ext>
            </a:extLst>
          </p:cNvPr>
          <p:cNvSpPr/>
          <p:nvPr/>
        </p:nvSpPr>
        <p:spPr>
          <a:xfrm>
            <a:off x="1042277" y="1096443"/>
            <a:ext cx="2218035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xmlns="" id="{95C058F0-E874-4F50-9BB3-2BB76EB32280}"/>
              </a:ext>
            </a:extLst>
          </p:cNvPr>
          <p:cNvSpPr/>
          <p:nvPr/>
        </p:nvSpPr>
        <p:spPr>
          <a:xfrm>
            <a:off x="1042276" y="2544243"/>
            <a:ext cx="2218036" cy="2519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xmlns="" id="{87CBFC1D-945A-4350-915D-CE4C9FD6D550}"/>
              </a:ext>
            </a:extLst>
          </p:cNvPr>
          <p:cNvSpPr txBox="1"/>
          <p:nvPr/>
        </p:nvSpPr>
        <p:spPr>
          <a:xfrm>
            <a:off x="3556877" y="1527955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Database related classes</a:t>
            </a:r>
            <a:endParaRPr lang="hu-HU" sz="32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xmlns="" id="{251DA39C-558E-4D07-BB84-118F153F654C}"/>
              </a:ext>
            </a:extLst>
          </p:cNvPr>
          <p:cNvSpPr txBox="1"/>
          <p:nvPr/>
        </p:nvSpPr>
        <p:spPr>
          <a:xfrm>
            <a:off x="3525852" y="333375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Data transfer object classes</a:t>
            </a:r>
            <a:endParaRPr lang="hu-HU" sz="3200" dirty="0"/>
          </a:p>
        </p:txBody>
      </p:sp>
      <p:sp>
        <p:nvSpPr>
          <p:cNvPr id="10" name="Szövegdoboz 9"/>
          <p:cNvSpPr txBox="1"/>
          <p:nvPr/>
        </p:nvSpPr>
        <p:spPr>
          <a:xfrm>
            <a:off x="7829550" y="470535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Norbi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141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xmlns="" id="{8FA9A72E-0BF9-4CC2-9E6B-82594287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" y="1087394"/>
            <a:ext cx="3566160" cy="3480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the actual DB models in the project</a:t>
            </a:r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B630D824-8573-46A0-9E31-40C3F467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87" y="2724150"/>
            <a:ext cx="4421421" cy="1635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9B367133-59E5-448A-8764-E305D07E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87" y="1087394"/>
            <a:ext cx="4380071" cy="14492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xmlns="" id="{CF013370-BB56-4A43-9684-02E7A0D81AD1}"/>
              </a:ext>
            </a:extLst>
          </p:cNvPr>
          <p:cNvCxnSpPr>
            <a:cxnSpLocks/>
          </p:cNvCxnSpPr>
          <p:nvPr/>
        </p:nvCxnSpPr>
        <p:spPr>
          <a:xfrm flipV="1">
            <a:off x="3352800" y="1811619"/>
            <a:ext cx="865287" cy="159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xmlns="" id="{B6513047-9755-4DB4-A669-AFB9D1E38B04}"/>
              </a:ext>
            </a:extLst>
          </p:cNvPr>
          <p:cNvCxnSpPr>
            <a:cxnSpLocks/>
          </p:cNvCxnSpPr>
          <p:nvPr/>
        </p:nvCxnSpPr>
        <p:spPr>
          <a:xfrm flipV="1">
            <a:off x="3124200" y="3638550"/>
            <a:ext cx="1093887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xmlns="" id="{70DD43C5-1279-4B0B-86AA-05E30F479A48}"/>
              </a:ext>
            </a:extLst>
          </p:cNvPr>
          <p:cNvCxnSpPr>
            <a:cxnSpLocks/>
          </p:cNvCxnSpPr>
          <p:nvPr/>
        </p:nvCxnSpPr>
        <p:spPr>
          <a:xfrm>
            <a:off x="3124200" y="4103190"/>
            <a:ext cx="1905002" cy="8532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xmlns="" id="{DFD3A212-86AB-4D2B-8165-4423DCD3DFFF}"/>
              </a:ext>
            </a:extLst>
          </p:cNvPr>
          <p:cNvCxnSpPr>
            <a:cxnSpLocks/>
          </p:cNvCxnSpPr>
          <p:nvPr/>
        </p:nvCxnSpPr>
        <p:spPr>
          <a:xfrm>
            <a:off x="2770287" y="4387810"/>
            <a:ext cx="1344513" cy="58831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Szövegdoboz 11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Norbi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285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5349"/>
            <a:ext cx="8073710" cy="298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Collection</a:t>
            </a:r>
            <a:endParaRPr lang="en-US" sz="2800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Gyula</a:t>
            </a:r>
            <a:endParaRPr lang="hu-H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78" y="2063225"/>
            <a:ext cx="2429359" cy="838200"/>
          </a:xfrm>
          <a:prstGeom prst="rect">
            <a:avLst/>
          </a:prstGeom>
          <a:ln w="19050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000584"/>
            <a:ext cx="6146989" cy="1752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8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Gyula</a:t>
            </a:r>
            <a:endParaRPr lang="hu-H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8" b="4841"/>
          <a:stretch/>
        </p:blipFill>
        <p:spPr bwMode="auto">
          <a:xfrm>
            <a:off x="152400" y="879999"/>
            <a:ext cx="1916097" cy="132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9"/>
          <a:stretch/>
        </p:blipFill>
        <p:spPr bwMode="auto">
          <a:xfrm>
            <a:off x="171635" y="2371697"/>
            <a:ext cx="3889783" cy="218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Tartalom helye 22">
            <a:extLst>
              <a:ext uri="{FF2B5EF4-FFF2-40B4-BE49-F238E27FC236}">
                <a16:creationId xmlns="" xmlns:a16="http://schemas.microsoft.com/office/drawing/2014/main" id="{CE99D005-667C-46F3-A582-AAD41251E7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63" y="62302"/>
            <a:ext cx="4598025" cy="4093086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Override Equals</a:t>
            </a:r>
            <a:endParaRPr lang="en-US" sz="28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4362450"/>
            <a:ext cx="5820377" cy="381000"/>
          </a:xfrm>
          <a:prstGeom prst="rect">
            <a:avLst/>
          </a:prstGeom>
          <a:ln w="19050">
            <a:solidFill>
              <a:srgbClr val="00B05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3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Mock Model Factory</a:t>
            </a:r>
            <a:endParaRPr lang="en-US" sz="2800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9" name="Szövegdoboz 8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  <p:sp>
        <p:nvSpPr>
          <p:cNvPr id="20" name="Szövegdoboz 19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Gyula</a:t>
            </a:r>
            <a:endParaRPr lang="hu-H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5350"/>
            <a:ext cx="1562100" cy="36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9"/>
          <a:stretch/>
        </p:blipFill>
        <p:spPr bwMode="auto">
          <a:xfrm>
            <a:off x="76200" y="1431709"/>
            <a:ext cx="2970945" cy="1788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31709"/>
            <a:ext cx="3286125" cy="285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46" y="1431709"/>
            <a:ext cx="2524125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Egyenes összekötő nyíllal 3"/>
          <p:cNvCxnSpPr/>
          <p:nvPr/>
        </p:nvCxnSpPr>
        <p:spPr>
          <a:xfrm flipV="1">
            <a:off x="1066800" y="2114550"/>
            <a:ext cx="2514600" cy="762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/>
          <p:nvPr/>
        </p:nvCxnSpPr>
        <p:spPr>
          <a:xfrm flipV="1">
            <a:off x="5029200" y="1581150"/>
            <a:ext cx="1459546" cy="64786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495238"/>
            <a:ext cx="7940660" cy="5736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Thank You for your attention!</a:t>
            </a:r>
          </a:p>
          <a:p>
            <a:r>
              <a:rPr lang="en-US" sz="5400" b="1" dirty="0" smtClean="0"/>
              <a:t>Q&amp;A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4089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Gyula</a:t>
            </a:r>
            <a:r>
              <a:rPr lang="en-US" b="1" dirty="0" smtClean="0"/>
              <a:t> </a:t>
            </a:r>
            <a:r>
              <a:rPr lang="hu-HU" b="1" dirty="0" smtClean="0"/>
              <a:t>NEMES</a:t>
            </a:r>
            <a:endParaRPr lang="hu-HU" b="1" dirty="0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9"/>
          <a:stretch/>
        </p:blipFill>
        <p:spPr bwMode="auto">
          <a:xfrm>
            <a:off x="386357" y="1073890"/>
            <a:ext cx="1305186" cy="140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40" y="1972933"/>
            <a:ext cx="2102139" cy="74625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r="16175" b="25621"/>
          <a:stretch/>
        </p:blipFill>
        <p:spPr>
          <a:xfrm>
            <a:off x="4444093" y="4220317"/>
            <a:ext cx="974987" cy="69794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72" y="4133873"/>
            <a:ext cx="768945" cy="718668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41" y="2926263"/>
            <a:ext cx="2102139" cy="54064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76" y="2976878"/>
            <a:ext cx="931210" cy="1241612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61" y="3120684"/>
            <a:ext cx="707232" cy="782198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8" b="2350"/>
          <a:stretch/>
        </p:blipFill>
        <p:spPr>
          <a:xfrm rot="21417161">
            <a:off x="2857038" y="1469781"/>
            <a:ext cx="1748218" cy="569240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04" y="1461367"/>
            <a:ext cx="511566" cy="511566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0" name="Picture 2" descr="corvinusegyetemlogo.jpg.png (580×364)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30" y="3574718"/>
            <a:ext cx="2077595" cy="13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églalap 16"/>
          <p:cNvSpPr/>
          <p:nvPr/>
        </p:nvSpPr>
        <p:spPr>
          <a:xfrm>
            <a:off x="152400" y="3311016"/>
            <a:ext cx="2514600" cy="1699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9" name="Egyenes összekötő nyíllal 18"/>
          <p:cNvCxnSpPr/>
          <p:nvPr/>
        </p:nvCxnSpPr>
        <p:spPr>
          <a:xfrm flipV="1">
            <a:off x="2667000" y="2403241"/>
            <a:ext cx="533400" cy="8442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zis 19"/>
          <p:cNvSpPr/>
          <p:nvPr/>
        </p:nvSpPr>
        <p:spPr>
          <a:xfrm>
            <a:off x="2405425" y="1047750"/>
            <a:ext cx="3157175" cy="141899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/>
          <p:cNvSpPr/>
          <p:nvPr/>
        </p:nvSpPr>
        <p:spPr>
          <a:xfrm>
            <a:off x="3418504" y="2910996"/>
            <a:ext cx="2144096" cy="2099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/>
          <p:cNvSpPr/>
          <p:nvPr/>
        </p:nvSpPr>
        <p:spPr>
          <a:xfrm>
            <a:off x="6575264" y="1921789"/>
            <a:ext cx="2241660" cy="1545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nyíllal 24"/>
          <p:cNvCxnSpPr/>
          <p:nvPr/>
        </p:nvCxnSpPr>
        <p:spPr>
          <a:xfrm flipH="1" flipV="1">
            <a:off x="5187370" y="2312506"/>
            <a:ext cx="262293" cy="5618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/>
          <p:nvPr/>
        </p:nvCxnSpPr>
        <p:spPr>
          <a:xfrm flipV="1">
            <a:off x="5700526" y="3597684"/>
            <a:ext cx="776474" cy="5697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hu-HU" sz="2800" b="1" dirty="0" smtClean="0"/>
              <a:t>Norbert KOVÁCS</a:t>
            </a:r>
            <a:endParaRPr lang="en-US" sz="2800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DABD7708-6EAB-4D4F-9819-6BB3BC370D35}"/>
              </a:ext>
            </a:extLst>
          </p:cNvPr>
          <p:cNvSpPr txBox="1">
            <a:spLocks/>
          </p:cNvSpPr>
          <p:nvPr/>
        </p:nvSpPr>
        <p:spPr>
          <a:xfrm>
            <a:off x="381000" y="1197107"/>
            <a:ext cx="7780622" cy="381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rgbClr val="1D3A00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4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</a:lvl9pPr>
          </a:lstStyle>
          <a:p>
            <a:r>
              <a:rPr lang="en-GB" dirty="0"/>
              <a:t>Graduated from Corvinus University (2010)</a:t>
            </a:r>
          </a:p>
          <a:p>
            <a:r>
              <a:rPr lang="en-GB" dirty="0"/>
              <a:t>Major: Economics (Actuary)</a:t>
            </a:r>
          </a:p>
          <a:p>
            <a:r>
              <a:rPr lang="en-GB" dirty="0"/>
              <a:t>9 years of work experience</a:t>
            </a:r>
          </a:p>
          <a:p>
            <a:pPr lvl="1"/>
            <a:r>
              <a:rPr lang="en-GB" sz="2000" dirty="0">
                <a:solidFill>
                  <a:srgbClr val="1D3A00"/>
                </a:solidFill>
              </a:rPr>
              <a:t>Insurance product developer</a:t>
            </a:r>
          </a:p>
          <a:p>
            <a:pPr lvl="1"/>
            <a:r>
              <a:rPr lang="en-GB" sz="2000" dirty="0">
                <a:solidFill>
                  <a:srgbClr val="1D3A00"/>
                </a:solidFill>
              </a:rPr>
              <a:t>IT System Analyst</a:t>
            </a:r>
          </a:p>
          <a:p>
            <a:pPr lvl="1"/>
            <a:r>
              <a:rPr lang="en-GB" sz="2000" dirty="0">
                <a:solidFill>
                  <a:srgbClr val="1D3A00"/>
                </a:solidFill>
              </a:rPr>
              <a:t>3 insurance companies</a:t>
            </a:r>
          </a:p>
          <a:p>
            <a:pPr lvl="1"/>
            <a:endParaRPr lang="en-GB" sz="2800" dirty="0">
              <a:solidFill>
                <a:srgbClr val="1D3A00"/>
              </a:solidFill>
            </a:endParaRPr>
          </a:p>
          <a:p>
            <a:pPr lvl="1"/>
            <a:endParaRPr lang="hu-HU" sz="2800" dirty="0">
              <a:solidFill>
                <a:srgbClr val="1D3A00"/>
              </a:solidFill>
            </a:endParaRPr>
          </a:p>
          <a:p>
            <a:pPr lvl="1"/>
            <a:endParaRPr lang="hu-HU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FF865B0D-1244-4C94-BAB2-90887CB38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r="9175" b="5714"/>
          <a:stretch/>
        </p:blipFill>
        <p:spPr bwMode="auto">
          <a:xfrm>
            <a:off x="7391400" y="1293220"/>
            <a:ext cx="1311222" cy="140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4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Arnold BARNA</a:t>
            </a:r>
          </a:p>
        </p:txBody>
      </p:sp>
      <p:sp>
        <p:nvSpPr>
          <p:cNvPr id="2049" name="Tartalom helye 2048">
            <a:extLst>
              <a:ext uri="{FF2B5EF4-FFF2-40B4-BE49-F238E27FC236}">
                <a16:creationId xmlns="" xmlns:a16="http://schemas.microsoft.com/office/drawing/2014/main" id="{78521661-A6C8-4244-9261-AFB26012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59373"/>
            <a:ext cx="5647036" cy="3970330"/>
          </a:xfrm>
        </p:spPr>
        <p:txBody>
          <a:bodyPr/>
          <a:lstStyle/>
          <a:p>
            <a:r>
              <a:rPr lang="en-US" dirty="0"/>
              <a:t>Electrical engineer since 2000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(energy sector, University of </a:t>
            </a:r>
            <a:r>
              <a:rPr lang="hu-HU" sz="2400" dirty="0">
                <a:solidFill>
                  <a:schemeClr val="bg1">
                    <a:lumMod val="75000"/>
                  </a:schemeClr>
                </a:solidFill>
              </a:rPr>
              <a:t>Óbuda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English (C1)</a:t>
            </a:r>
          </a:p>
          <a:p>
            <a:r>
              <a:rPr lang="en-US" dirty="0"/>
              <a:t>German (B2)</a:t>
            </a:r>
          </a:p>
          <a:p>
            <a:r>
              <a:rPr lang="en-US" dirty="0"/>
              <a:t>Seasoned project manager</a:t>
            </a:r>
            <a:endParaRPr lang="en-GB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4" name="Picture 7">
            <a:extLst>
              <a:ext uri="{FF2B5EF4-FFF2-40B4-BE49-F238E27FC236}">
                <a16:creationId xmlns="" xmlns:a16="http://schemas.microsoft.com/office/drawing/2014/main" id="{56CD84A8-6060-49F1-845C-FA70069BC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/>
          <a:stretch/>
        </p:blipFill>
        <p:spPr bwMode="auto">
          <a:xfrm>
            <a:off x="448964" y="1123950"/>
            <a:ext cx="1184832" cy="126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zövegdoboz 6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hu-HU" altLang="hu-HU" dirty="0">
                <a:solidFill>
                  <a:srgbClr val="1D3A00"/>
                </a:solidFill>
              </a:rPr>
              <a:t>International </a:t>
            </a:r>
            <a:r>
              <a:rPr lang="hu-HU" altLang="hu-HU" dirty="0" err="1">
                <a:solidFill>
                  <a:srgbClr val="1D3A00"/>
                </a:solidFill>
              </a:rPr>
              <a:t>Economy</a:t>
            </a:r>
            <a:r>
              <a:rPr lang="hu-HU" altLang="hu-HU" dirty="0">
                <a:solidFill>
                  <a:srgbClr val="1D3A00"/>
                </a:solidFill>
              </a:rPr>
              <a:t> and Business</a:t>
            </a:r>
          </a:p>
          <a:p>
            <a:r>
              <a:rPr lang="hu-HU" altLang="hu-HU" dirty="0" err="1">
                <a:solidFill>
                  <a:srgbClr val="1D3A00"/>
                </a:solidFill>
              </a:rPr>
              <a:t>Shared</a:t>
            </a:r>
            <a:r>
              <a:rPr lang="hu-HU" altLang="hu-HU" dirty="0">
                <a:solidFill>
                  <a:srgbClr val="1D3A00"/>
                </a:solidFill>
              </a:rPr>
              <a:t> </a:t>
            </a:r>
            <a:r>
              <a:rPr lang="hu-HU" altLang="hu-HU" dirty="0" err="1">
                <a:solidFill>
                  <a:srgbClr val="1D3A00"/>
                </a:solidFill>
              </a:rPr>
              <a:t>services</a:t>
            </a:r>
            <a:r>
              <a:rPr lang="hu-HU" altLang="hu-HU" dirty="0">
                <a:solidFill>
                  <a:srgbClr val="1D3A00"/>
                </a:solidFill>
              </a:rPr>
              <a:t> </a:t>
            </a:r>
            <a:r>
              <a:rPr lang="hu-HU" altLang="hu-HU" dirty="0" err="1">
                <a:solidFill>
                  <a:srgbClr val="1D3A00"/>
                </a:solidFill>
              </a:rPr>
              <a:t>sector</a:t>
            </a:r>
            <a:r>
              <a:rPr lang="hu-HU" altLang="hu-HU" dirty="0">
                <a:solidFill>
                  <a:srgbClr val="1D3A00"/>
                </a:solidFill>
              </a:rPr>
              <a:t> – </a:t>
            </a:r>
            <a:r>
              <a:rPr lang="hu-HU" altLang="hu-HU" dirty="0" err="1">
                <a:solidFill>
                  <a:srgbClr val="1D3A00"/>
                </a:solidFill>
              </a:rPr>
              <a:t>Billing</a:t>
            </a:r>
            <a:r>
              <a:rPr lang="hu-HU" altLang="hu-HU" dirty="0">
                <a:solidFill>
                  <a:srgbClr val="1D3A00"/>
                </a:solidFill>
              </a:rPr>
              <a:t> </a:t>
            </a:r>
            <a:r>
              <a:rPr lang="hu-HU" altLang="hu-HU" dirty="0" err="1">
                <a:solidFill>
                  <a:srgbClr val="1D3A00"/>
                </a:solidFill>
              </a:rPr>
              <a:t>Analyst</a:t>
            </a:r>
            <a:endParaRPr lang="hu-HU" altLang="hu-HU" dirty="0">
              <a:solidFill>
                <a:srgbClr val="1D3A00"/>
              </a:solidFill>
            </a:endParaRPr>
          </a:p>
          <a:p>
            <a:r>
              <a:rPr lang="hu-HU" altLang="hu-HU" dirty="0" err="1">
                <a:solidFill>
                  <a:srgbClr val="1D3A00"/>
                </a:solidFill>
              </a:rPr>
              <a:t>Vengo</a:t>
            </a:r>
            <a:r>
              <a:rPr lang="hu-HU" altLang="hu-HU" dirty="0">
                <a:solidFill>
                  <a:srgbClr val="1D3A00"/>
                </a:solidFill>
              </a:rPr>
              <a:t> da Milano</a:t>
            </a:r>
          </a:p>
          <a:p>
            <a:endParaRPr lang="hu-HU" dirty="0">
              <a:solidFill>
                <a:srgbClr val="1D3A00"/>
              </a:solidFill>
            </a:endParaRPr>
          </a:p>
        </p:txBody>
      </p:sp>
      <p:sp>
        <p:nvSpPr>
          <p:cNvPr id="7" name="Cím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hu-HU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Réka GARAMVÖLGYI</a:t>
            </a:r>
          </a:p>
        </p:txBody>
      </p:sp>
      <p:pic>
        <p:nvPicPr>
          <p:cNvPr id="11" name="Tartalom helye 8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6746" b="2825"/>
          <a:stretch/>
        </p:blipFill>
        <p:spPr>
          <a:xfrm>
            <a:off x="4724400" y="1352550"/>
            <a:ext cx="3810000" cy="2594122"/>
          </a:xfrm>
        </p:spPr>
      </p:pic>
      <p:sp>
        <p:nvSpPr>
          <p:cNvPr id="8" name="Szövegdoboz 7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b="1" dirty="0"/>
              <a:t>Kriszta </a:t>
            </a:r>
            <a:r>
              <a:rPr lang="en-US" b="1" dirty="0" smtClean="0"/>
              <a:t>CSERE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hu-HU" dirty="0"/>
              <a:t>Péter Pázmány </a:t>
            </a:r>
            <a:r>
              <a:rPr lang="hu-HU" dirty="0" err="1"/>
              <a:t>Catholic</a:t>
            </a:r>
            <a:r>
              <a:rPr lang="hu-HU" dirty="0"/>
              <a:t> University</a:t>
            </a:r>
          </a:p>
          <a:p>
            <a:r>
              <a:rPr lang="hu-HU" dirty="0" err="1"/>
              <a:t>German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and </a:t>
            </a:r>
            <a:r>
              <a:rPr lang="hu-HU" dirty="0" err="1"/>
              <a:t>L</a:t>
            </a:r>
            <a:r>
              <a:rPr lang="hu-HU" dirty="0" err="1" smtClean="0"/>
              <a:t>iterature</a:t>
            </a:r>
            <a:endParaRPr lang="hu-HU" dirty="0"/>
          </a:p>
          <a:p>
            <a:r>
              <a:rPr lang="hu-HU" dirty="0" err="1"/>
              <a:t>Translator</a:t>
            </a:r>
            <a:r>
              <a:rPr lang="hu-HU" dirty="0"/>
              <a:t> (English, </a:t>
            </a:r>
            <a:r>
              <a:rPr lang="hu-HU" dirty="0" err="1"/>
              <a:t>German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71551"/>
            <a:ext cx="1619250" cy="1729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zövegdoboz 5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hu-HU" b="1" dirty="0" smtClean="0"/>
              <a:t>BIG Project</a:t>
            </a:r>
            <a:endParaRPr lang="en-US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5350"/>
            <a:ext cx="7391400" cy="374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églalap 4"/>
          <p:cNvSpPr/>
          <p:nvPr/>
        </p:nvSpPr>
        <p:spPr>
          <a:xfrm>
            <a:off x="228600" y="2114550"/>
            <a:ext cx="213360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/>
          <p:cNvSpPr/>
          <p:nvPr/>
        </p:nvSpPr>
        <p:spPr>
          <a:xfrm>
            <a:off x="1389356" y="2934994"/>
            <a:ext cx="8382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9" t="55535" r="71465" b="40241"/>
          <a:stretch/>
        </p:blipFill>
        <p:spPr bwMode="auto">
          <a:xfrm>
            <a:off x="323850" y="1247775"/>
            <a:ext cx="2038350" cy="43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Egyenes összekötő nyíllal 6"/>
          <p:cNvCxnSpPr>
            <a:endCxn id="23" idx="2"/>
          </p:cNvCxnSpPr>
          <p:nvPr/>
        </p:nvCxnSpPr>
        <p:spPr>
          <a:xfrm flipH="1" flipV="1">
            <a:off x="1343025" y="1685925"/>
            <a:ext cx="409575" cy="12668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Kriszta</a:t>
            </a:r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9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5713"/>
            <a:ext cx="7940660" cy="763525"/>
          </a:xfrm>
        </p:spPr>
        <p:txBody>
          <a:bodyPr>
            <a:noAutofit/>
          </a:bodyPr>
          <a:lstStyle/>
          <a:p>
            <a:r>
              <a:rPr lang="hu-HU" sz="2800" b="1" dirty="0" smtClean="0"/>
              <a:t>OUR Project</a:t>
            </a:r>
            <a:r>
              <a:rPr lang="en-US" sz="2800" b="1" dirty="0" smtClean="0"/>
              <a:t>: Event Services</a:t>
            </a:r>
            <a:r>
              <a:rPr lang="en-US" sz="2800" b="1" dirty="0"/>
              <a:t>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9550"/>
            <a:ext cx="965389" cy="68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Téglalap 2"/>
          <p:cNvSpPr/>
          <p:nvPr/>
        </p:nvSpPr>
        <p:spPr>
          <a:xfrm>
            <a:off x="228600" y="1028700"/>
            <a:ext cx="41148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 END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228600" y="1657350"/>
            <a:ext cx="137160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Member Services (Backend)</a:t>
            </a:r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1752600" y="1657350"/>
            <a:ext cx="2590800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Services (Backend)</a:t>
            </a:r>
            <a:endParaRPr lang="hu-HU" dirty="0"/>
          </a:p>
        </p:txBody>
      </p:sp>
      <p:cxnSp>
        <p:nvCxnSpPr>
          <p:cNvPr id="8" name="Egyenes összekötő nyíllal 7"/>
          <p:cNvCxnSpPr>
            <a:endCxn id="4" idx="0"/>
          </p:cNvCxnSpPr>
          <p:nvPr/>
        </p:nvCxnSpPr>
        <p:spPr>
          <a:xfrm>
            <a:off x="914400" y="1485900"/>
            <a:ext cx="0" cy="1714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/>
          <p:nvPr/>
        </p:nvCxnSpPr>
        <p:spPr>
          <a:xfrm>
            <a:off x="3048000" y="1485900"/>
            <a:ext cx="0" cy="1714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zis 9"/>
          <p:cNvSpPr/>
          <p:nvPr/>
        </p:nvSpPr>
        <p:spPr>
          <a:xfrm>
            <a:off x="1200150" y="3233737"/>
            <a:ext cx="16764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Templates</a:t>
            </a:r>
            <a:endParaRPr lang="hu-HU" dirty="0"/>
          </a:p>
        </p:txBody>
      </p:sp>
      <p:sp>
        <p:nvSpPr>
          <p:cNvPr id="17" name="Ellipszis 16"/>
          <p:cNvSpPr/>
          <p:nvPr/>
        </p:nvSpPr>
        <p:spPr>
          <a:xfrm>
            <a:off x="3067050" y="3233737"/>
            <a:ext cx="16764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hu-HU" dirty="0"/>
          </a:p>
        </p:txBody>
      </p:sp>
      <p:sp>
        <p:nvSpPr>
          <p:cNvPr id="18" name="Ellipszis 17"/>
          <p:cNvSpPr/>
          <p:nvPr/>
        </p:nvSpPr>
        <p:spPr>
          <a:xfrm>
            <a:off x="3162300" y="4143375"/>
            <a:ext cx="1676400" cy="533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hu-HU" dirty="0"/>
          </a:p>
        </p:txBody>
      </p:sp>
      <p:sp>
        <p:nvSpPr>
          <p:cNvPr id="11" name="Felhő 10"/>
          <p:cNvSpPr/>
          <p:nvPr/>
        </p:nvSpPr>
        <p:spPr>
          <a:xfrm>
            <a:off x="5105400" y="1200150"/>
            <a:ext cx="2724150" cy="1066800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Calendar API</a:t>
            </a:r>
            <a:endParaRPr lang="hu-HU" dirty="0"/>
          </a:p>
        </p:txBody>
      </p:sp>
      <p:cxnSp>
        <p:nvCxnSpPr>
          <p:cNvPr id="14" name="Egyenes összekötő 13"/>
          <p:cNvCxnSpPr>
            <a:stCxn id="17" idx="6"/>
            <a:endCxn id="11" idx="1"/>
          </p:cNvCxnSpPr>
          <p:nvPr/>
        </p:nvCxnSpPr>
        <p:spPr>
          <a:xfrm flipV="1">
            <a:off x="4743450" y="2265814"/>
            <a:ext cx="1724025" cy="12346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>
            <a:stCxn id="18" idx="0"/>
            <a:endCxn id="17" idx="4"/>
          </p:cNvCxnSpPr>
          <p:nvPr/>
        </p:nvCxnSpPr>
        <p:spPr>
          <a:xfrm flipH="1" flipV="1">
            <a:off x="3905250" y="3767137"/>
            <a:ext cx="95250" cy="3762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/>
          <p:cNvCxnSpPr>
            <a:stCxn id="10" idx="6"/>
            <a:endCxn id="17" idx="2"/>
          </p:cNvCxnSpPr>
          <p:nvPr/>
        </p:nvCxnSpPr>
        <p:spPr>
          <a:xfrm>
            <a:off x="2876550" y="3500437"/>
            <a:ext cx="190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örbe összekötő 27"/>
          <p:cNvCxnSpPr>
            <a:stCxn id="18" idx="2"/>
          </p:cNvCxnSpPr>
          <p:nvPr/>
        </p:nvCxnSpPr>
        <p:spPr>
          <a:xfrm rot="10800000">
            <a:off x="914400" y="2543175"/>
            <a:ext cx="2247900" cy="1866900"/>
          </a:xfrm>
          <a:prstGeom prst="curvedConnector3">
            <a:avLst>
              <a:gd name="adj1" fmla="val 12839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endCxn id="17" idx="0"/>
          </p:cNvCxnSpPr>
          <p:nvPr/>
        </p:nvCxnSpPr>
        <p:spPr>
          <a:xfrm>
            <a:off x="3581400" y="2571750"/>
            <a:ext cx="323850" cy="66198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endCxn id="10" idx="0"/>
          </p:cNvCxnSpPr>
          <p:nvPr/>
        </p:nvCxnSpPr>
        <p:spPr>
          <a:xfrm flipH="1">
            <a:off x="2038350" y="2571750"/>
            <a:ext cx="476250" cy="66198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/>
          <p:nvPr/>
        </p:nvSpPr>
        <p:spPr>
          <a:xfrm>
            <a:off x="63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Kriszta</a:t>
            </a:r>
            <a:endParaRPr lang="hu-HU" dirty="0"/>
          </a:p>
        </p:txBody>
      </p:sp>
      <p:sp>
        <p:nvSpPr>
          <p:cNvPr id="21" name="Szövegdoboz 20"/>
          <p:cNvSpPr txBox="1"/>
          <p:nvPr/>
        </p:nvSpPr>
        <p:spPr>
          <a:xfrm>
            <a:off x="7829550" y="47529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22.12.2017</a:t>
            </a:r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500</Words>
  <Application>Microsoft Office PowerPoint</Application>
  <PresentationFormat>Diavetítés a képernyőre (16:9 oldalarány)</PresentationFormat>
  <Paragraphs>134</Paragraphs>
  <Slides>25</Slides>
  <Notes>5</Notes>
  <HiddenSlides>0</HiddenSlides>
  <MMClips>0</MMClips>
  <ScaleCrop>false</ScaleCrop>
  <HeadingPairs>
    <vt:vector size="4" baseType="variant">
      <vt:variant>
        <vt:lpstr>Téma</vt:lpstr>
      </vt:variant>
      <vt:variant>
        <vt:i4>2</vt:i4>
      </vt:variant>
      <vt:variant>
        <vt:lpstr>Diacímek</vt:lpstr>
      </vt:variant>
      <vt:variant>
        <vt:i4>25</vt:i4>
      </vt:variant>
    </vt:vector>
  </HeadingPairs>
  <TitlesOfParts>
    <vt:vector size="27" baseType="lpstr">
      <vt:lpstr>Office Theme</vt:lpstr>
      <vt:lpstr>2_Office Theme</vt:lpstr>
      <vt:lpstr>PowerPoint bemutató</vt:lpstr>
      <vt:lpstr>The Team</vt:lpstr>
      <vt:lpstr>Gyula NEMES</vt:lpstr>
      <vt:lpstr>Norbert KOVÁCS</vt:lpstr>
      <vt:lpstr>Arnold BARNA</vt:lpstr>
      <vt:lpstr>Réka GARAMVÖLGYI</vt:lpstr>
      <vt:lpstr>Kriszta CSERE</vt:lpstr>
      <vt:lpstr>The BIG Project</vt:lpstr>
      <vt:lpstr>OUR Project: Event Services </vt:lpstr>
      <vt:lpstr>Service Layer</vt:lpstr>
      <vt:lpstr>Get events endpoint</vt:lpstr>
      <vt:lpstr>Unit Test with Moq</vt:lpstr>
      <vt:lpstr>Integration Tests</vt:lpstr>
      <vt:lpstr>Integration Test for Http OK (#200)</vt:lpstr>
      <vt:lpstr>Integration Test for Http OK (#200)</vt:lpstr>
      <vt:lpstr>Integration Test for Http Bad Request (#400)</vt:lpstr>
      <vt:lpstr>Plan initial DB tables and connections</vt:lpstr>
      <vt:lpstr>Plan initial DB tables and connections</vt:lpstr>
      <vt:lpstr>Plan initial DB tables and connections</vt:lpstr>
      <vt:lpstr>Create the actual DB models in the project</vt:lpstr>
      <vt:lpstr>Create the actual DB models in the project</vt:lpstr>
      <vt:lpstr>Collection</vt:lpstr>
      <vt:lpstr>Override Equals</vt:lpstr>
      <vt:lpstr>Mock Model Factory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chartiyjayne</dc:creator>
  <cp:lastModifiedBy>Windows-felhasználó</cp:lastModifiedBy>
  <cp:revision>87</cp:revision>
  <dcterms:created xsi:type="dcterms:W3CDTF">2012-11-22T11:43:17Z</dcterms:created>
  <dcterms:modified xsi:type="dcterms:W3CDTF">2017-12-22T13:33:45Z</dcterms:modified>
</cp:coreProperties>
</file>